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572" r:id="rId2"/>
    <p:sldId id="694" r:id="rId3"/>
    <p:sldId id="588" r:id="rId4"/>
    <p:sldId id="590" r:id="rId5"/>
    <p:sldId id="592" r:id="rId6"/>
    <p:sldId id="634" r:id="rId7"/>
    <p:sldId id="676" r:id="rId8"/>
    <p:sldId id="692" r:id="rId9"/>
    <p:sldId id="678" r:id="rId10"/>
    <p:sldId id="682" r:id="rId11"/>
    <p:sldId id="693" r:id="rId12"/>
    <p:sldId id="689" r:id="rId13"/>
    <p:sldId id="683" r:id="rId14"/>
    <p:sldId id="697" r:id="rId15"/>
    <p:sldId id="684" r:id="rId16"/>
    <p:sldId id="690" r:id="rId17"/>
    <p:sldId id="691" r:id="rId18"/>
    <p:sldId id="698" r:id="rId19"/>
    <p:sldId id="685" r:id="rId20"/>
    <p:sldId id="695" r:id="rId21"/>
    <p:sldId id="696"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96"/>
    <a:srgbClr val="CCFFCC"/>
    <a:srgbClr val="E3DAC1"/>
    <a:srgbClr val="FFCCCC"/>
    <a:srgbClr val="FFB9A6"/>
    <a:srgbClr val="FFCCFF"/>
    <a:srgbClr val="FF9999"/>
    <a:srgbClr val="68FF6D"/>
    <a:srgbClr val="74FF45"/>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7" autoAdjust="0"/>
    <p:restoredTop sz="62821" autoAdjust="0"/>
  </p:normalViewPr>
  <p:slideViewPr>
    <p:cSldViewPr snapToGrid="0" snapToObjects="1">
      <p:cViewPr varScale="1">
        <p:scale>
          <a:sx n="65" d="100"/>
          <a:sy n="65" d="100"/>
        </p:scale>
        <p:origin x="1416" y="192"/>
      </p:cViewPr>
      <p:guideLst>
        <p:guide orient="horz" pos="2160"/>
        <p:guide pos="288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50" d="100"/>
        <a:sy n="150" d="100"/>
      </p:scale>
      <p:origin x="0" y="0"/>
    </p:cViewPr>
  </p:sorterViewPr>
  <p:notesViewPr>
    <p:cSldViewPr snapToGrid="0" snapToObjects="1">
      <p:cViewPr varScale="1">
        <p:scale>
          <a:sx n="79" d="100"/>
          <a:sy n="79" d="100"/>
        </p:scale>
        <p:origin x="2488" y="21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42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2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2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42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8EECC5D-D61F-4396-9BEC-A518535DA286}" type="slidenum">
              <a:rPr lang="en-US"/>
              <a:pPr>
                <a:defRPr/>
              </a:pPr>
              <a:t>‹#›</a:t>
            </a:fld>
            <a:endParaRPr lang="en-US"/>
          </a:p>
        </p:txBody>
      </p:sp>
    </p:spTree>
    <p:extLst>
      <p:ext uri="{BB962C8B-B14F-4D97-AF65-F5344CB8AC3E}">
        <p14:creationId xmlns:p14="http://schemas.microsoft.com/office/powerpoint/2010/main" val="41551123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a:t>
            </a:fld>
            <a:endParaRPr lang="en-US"/>
          </a:p>
        </p:txBody>
      </p:sp>
    </p:spTree>
    <p:extLst>
      <p:ext uri="{BB962C8B-B14F-4D97-AF65-F5344CB8AC3E}">
        <p14:creationId xmlns:p14="http://schemas.microsoft.com/office/powerpoint/2010/main" val="137524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loss of generality: Tree structure, alternating AND</a:t>
            </a:r>
            <a:r>
              <a:rPr lang="en-US" baseline="0" dirty="0" smtClean="0"/>
              <a:t> and OR layers, bottom layer is an AND layer, there are no NOT gates except at the very bottom layer: each variable and its negation are inputs.</a:t>
            </a:r>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11</a:t>
            </a:fld>
            <a:endParaRPr lang="en-US"/>
          </a:p>
        </p:txBody>
      </p:sp>
    </p:spTree>
    <p:extLst>
      <p:ext uri="{BB962C8B-B14F-4D97-AF65-F5344CB8AC3E}">
        <p14:creationId xmlns:p14="http://schemas.microsoft.com/office/powerpoint/2010/main" val="96044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loss of generality: Tree structure, alternating AND</a:t>
            </a:r>
            <a:r>
              <a:rPr lang="en-US" baseline="0" dirty="0" smtClean="0"/>
              <a:t> and OR layers, bottom layer is an AND layer, there are no NOT gates except at the very bottom layer: each variable and its negation are inputs.</a:t>
            </a:r>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12</a:t>
            </a:fld>
            <a:endParaRPr lang="en-US"/>
          </a:p>
        </p:txBody>
      </p:sp>
    </p:spTree>
    <p:extLst>
      <p:ext uri="{BB962C8B-B14F-4D97-AF65-F5344CB8AC3E}">
        <p14:creationId xmlns:p14="http://schemas.microsoft.com/office/powerpoint/2010/main" val="1167388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NOTE</a:t>
            </a:r>
            <a:r>
              <a:rPr lang="en-US" sz="1400" baseline="0" dirty="0" smtClean="0"/>
              <a:t> THAT WE CAN CHANGE FAN-IN TO 2, BECAUSE FAN-IN DOES NOT DEPEND ON N</a:t>
            </a:r>
            <a:endParaRPr lang="en-US" sz="1400"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15</a:t>
            </a:fld>
            <a:endParaRPr lang="en-US"/>
          </a:p>
        </p:txBody>
      </p:sp>
    </p:spTree>
    <p:extLst>
      <p:ext uri="{BB962C8B-B14F-4D97-AF65-F5344CB8AC3E}">
        <p14:creationId xmlns:p14="http://schemas.microsoft.com/office/powerpoint/2010/main" val="185510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NOTE</a:t>
            </a:r>
            <a:r>
              <a:rPr lang="en-US" sz="1400" baseline="0" dirty="0" smtClean="0"/>
              <a:t> THAT WE CAN CHANGE FAN-IN TO 2, BECAUSE FAN-IN DOES NOT DEPEND ON N</a:t>
            </a:r>
            <a:endParaRPr lang="en-US" sz="1400"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16</a:t>
            </a:fld>
            <a:endParaRPr lang="en-US"/>
          </a:p>
        </p:txBody>
      </p:sp>
    </p:spTree>
    <p:extLst>
      <p:ext uri="{BB962C8B-B14F-4D97-AF65-F5344CB8AC3E}">
        <p14:creationId xmlns:p14="http://schemas.microsoft.com/office/powerpoint/2010/main" val="127559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NOTE</a:t>
            </a:r>
            <a:r>
              <a:rPr lang="en-US" sz="1400" baseline="0" dirty="0" smtClean="0"/>
              <a:t> THAT WE CAN CHANGE FAN-IN TO 2, BECAUSE FAN-IN DOES NOT DEPEND ON N</a:t>
            </a:r>
            <a:endParaRPr lang="en-US" sz="1400"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17</a:t>
            </a:fld>
            <a:endParaRPr lang="en-US"/>
          </a:p>
        </p:txBody>
      </p:sp>
    </p:spTree>
    <p:extLst>
      <p:ext uri="{BB962C8B-B14F-4D97-AF65-F5344CB8AC3E}">
        <p14:creationId xmlns:p14="http://schemas.microsoft.com/office/powerpoint/2010/main" val="194660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NOTE</a:t>
            </a:r>
            <a:r>
              <a:rPr lang="en-US" sz="1400" baseline="0" dirty="0" smtClean="0"/>
              <a:t> THAT WE CAN CHANGE FAN-IN TO 2, BECAUSE FAN-IN DOES NOT DEPEND ON N</a:t>
            </a:r>
            <a:endParaRPr lang="en-US" sz="1400"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18</a:t>
            </a:fld>
            <a:endParaRPr lang="en-US"/>
          </a:p>
        </p:txBody>
      </p:sp>
    </p:spTree>
    <p:extLst>
      <p:ext uri="{BB962C8B-B14F-4D97-AF65-F5344CB8AC3E}">
        <p14:creationId xmlns:p14="http://schemas.microsoft.com/office/powerpoint/2010/main" val="61385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19</a:t>
            </a:fld>
            <a:endParaRPr lang="en-US"/>
          </a:p>
        </p:txBody>
      </p:sp>
    </p:spTree>
    <p:extLst>
      <p:ext uri="{BB962C8B-B14F-4D97-AF65-F5344CB8AC3E}">
        <p14:creationId xmlns:p14="http://schemas.microsoft.com/office/powerpoint/2010/main" val="380706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the biggest obstacle for essentially</a:t>
            </a:r>
            <a:r>
              <a:rPr lang="en-US" baseline="0" dirty="0" smtClean="0"/>
              <a:t> all of current medicine to be done vastly better in the next decade or two, and moving beyond that, for much better health, enhancements, and even dramatic extension in healthy, young lifespan?</a:t>
            </a:r>
          </a:p>
          <a:p>
            <a:endParaRPr lang="en-US" baseline="0" dirty="0" smtClean="0"/>
          </a:p>
          <a:p>
            <a:r>
              <a:rPr lang="en-US" baseline="0" dirty="0" smtClean="0"/>
              <a:t>In my opinion, the biggest obstacle is data silos. We do not want data to be owned by hospitals, health care providers, and especially not by individual labs. We want data to be widely, easily, and pervasively free.</a:t>
            </a:r>
          </a:p>
          <a:p>
            <a:endParaRPr lang="en-US" baseline="0" dirty="0" smtClean="0"/>
          </a:p>
          <a:p>
            <a:r>
              <a:rPr lang="en-US" baseline="0" dirty="0" smtClean="0"/>
              <a:t>What about concerns of privacy? That’s why we also need good laws preventing abuse. However, no cancer patient has ever died because their data privacy was breached. Facebook has already breached my data privacy – if you want to learn about me, you will be better off adding me as a Facebook friend, than getting access to my genome and health record.</a:t>
            </a:r>
          </a:p>
          <a:p>
            <a:endParaRPr lang="en-US" baseline="0" dirty="0" smtClean="0"/>
          </a:p>
          <a:p>
            <a:r>
              <a:rPr lang="en-US" baseline="0" dirty="0" smtClean="0"/>
              <a:t>More than anything we need a strong law that requires anyone who wants to make their data publicly available, to have the right to do so. No pharma, hospital, or principal investigator, can hide behind their finger of “patient privacy”.</a:t>
            </a:r>
          </a:p>
          <a:p>
            <a:endParaRPr lang="en-US" baseline="0" dirty="0" smtClean="0"/>
          </a:p>
          <a:p>
            <a:r>
              <a:rPr lang="en-US" baseline="0" dirty="0" smtClean="0"/>
              <a:t>Let’s all make our data public. I certainly will. More than anything we need easy portals to deposit our free data.</a:t>
            </a:r>
          </a:p>
          <a:p>
            <a:endParaRPr lang="en-US" baseline="0" dirty="0" smtClean="0"/>
          </a:p>
          <a:p>
            <a:r>
              <a:rPr lang="en-US" baseline="0" dirty="0" smtClean="0"/>
              <a:t>And to reiterate what I think is big problem, data silos. As I saw a quote of a narcissistic CEO TV character. I don’t want to live in a word where someone else makes the world a better place better than we do.</a:t>
            </a:r>
          </a:p>
          <a:p>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20</a:t>
            </a:fld>
            <a:endParaRPr lang="en-US"/>
          </a:p>
        </p:txBody>
      </p:sp>
    </p:spTree>
    <p:extLst>
      <p:ext uri="{BB962C8B-B14F-4D97-AF65-F5344CB8AC3E}">
        <p14:creationId xmlns:p14="http://schemas.microsoft.com/office/powerpoint/2010/main" val="66091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good example to follow. Recycling. </a:t>
            </a:r>
          </a:p>
          <a:p>
            <a:endParaRPr lang="en-US" dirty="0" smtClean="0"/>
          </a:p>
          <a:p>
            <a:r>
              <a:rPr lang="en-US" dirty="0" smtClean="0"/>
              <a:t>You think recycling</a:t>
            </a:r>
            <a:r>
              <a:rPr lang="en-US" baseline="0" dirty="0" smtClean="0"/>
              <a:t> is saving the world? Try data sharing!</a:t>
            </a:r>
            <a:br>
              <a:rPr lang="en-US" baseline="0" dirty="0" smtClean="0"/>
            </a:br>
            <a:endParaRPr lang="en-US" baseline="0" dirty="0" smtClean="0"/>
          </a:p>
          <a:p>
            <a:r>
              <a:rPr lang="en-US" baseline="0" dirty="0" smtClean="0"/>
              <a:t>You see, recycling goes beyond being practical, and has become almost a moral responsibility. Several years ago I visited some friends, an elderly couple Bob and Marilyn, in their place in Napa. They became wealthy in real estate, and they had a huge mansion in Napa. Marilyn unfortunately passed away since then, from cancer. She fought cancer over 40 years, and eventually in her late eighties she could not fight it again. </a:t>
            </a:r>
          </a:p>
          <a:p>
            <a:endParaRPr lang="en-US" baseline="0" dirty="0" smtClean="0"/>
          </a:p>
          <a:p>
            <a:r>
              <a:rPr lang="en-US" baseline="0" dirty="0" smtClean="0"/>
              <a:t>So that day, I remember I had a diet coke. Once I was done, Marilyn took my can to recycling, explaining to me that they always recycle. That’s commendable, but of course in practice it means very little, because it reduces their carbon footprint by epsilon, given that they have a 20 acre mansion with big heated pool.</a:t>
            </a:r>
          </a:p>
          <a:p>
            <a:endParaRPr lang="en-US" baseline="0" dirty="0" smtClean="0"/>
          </a:p>
          <a:p>
            <a:r>
              <a:rPr lang="en-US" baseline="0" dirty="0" smtClean="0"/>
              <a:t>So what is my point? Environmental movement has made recycling a moral issue. That’s great. We should do the same for data sharing!</a:t>
            </a:r>
          </a:p>
          <a:p>
            <a:endParaRPr lang="en-US" baseline="0" dirty="0" smtClean="0"/>
          </a:p>
          <a:p>
            <a:r>
              <a:rPr lang="en-US" baseline="0" dirty="0" smtClean="0"/>
              <a:t>How about privacy concerns? Well, many of us agree that there is still different sorts of discrimination in society. But we also hopefully all agree that in the recent past we have done extremely well as a society to limit discrimination. I am all in favor of racial equality in the law and in being treated the same. Sex equality, gay marriage, bathrooms respective everyone’s chosen gender identity. The same principles will help us with any concerns raised through loss of privacy.</a:t>
            </a:r>
          </a:p>
          <a:p>
            <a:endParaRPr lang="en-US" baseline="0" dirty="0" smtClean="0"/>
          </a:p>
          <a:p>
            <a:r>
              <a:rPr lang="en-US" baseline="0" dirty="0" smtClean="0"/>
              <a:t>Do we want only the government and big pharma and big healthcare to have our data? Much better if everyone has our data!</a:t>
            </a:r>
          </a:p>
          <a:p>
            <a:endParaRPr lang="en-US" baseline="0" dirty="0" smtClean="0"/>
          </a:p>
          <a:p>
            <a:r>
              <a:rPr lang="en-US" baseline="0" dirty="0" smtClean="0"/>
              <a:t>And finally, let’s develop a sense that data hoarding is bad. Nobody likes big polluters. Nobody should like data hoarders. In short, if I personally want to make my health and genome data available, I should have the right to demand it from whoever has my data.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21</a:t>
            </a:fld>
            <a:endParaRPr lang="en-US"/>
          </a:p>
        </p:txBody>
      </p:sp>
    </p:spTree>
    <p:extLst>
      <p:ext uri="{BB962C8B-B14F-4D97-AF65-F5344CB8AC3E}">
        <p14:creationId xmlns:p14="http://schemas.microsoft.com/office/powerpoint/2010/main" val="117629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around 2005 something amazing happened. A couple of years earlier t</a:t>
            </a:r>
            <a:r>
              <a:rPr lang="en-US" baseline="0" dirty="0" smtClean="0"/>
              <a:t>he NIH had started a program, headed by Jeff </a:t>
            </a:r>
            <a:r>
              <a:rPr lang="en-US" baseline="0" dirty="0" err="1" smtClean="0"/>
              <a:t>Schloss</a:t>
            </a:r>
            <a:r>
              <a:rPr lang="en-US" baseline="0" dirty="0" smtClean="0"/>
              <a:t>, to achieve the $100,000 genome, and the – ridiculous, laughable at the time - $1000 genome.</a:t>
            </a:r>
          </a:p>
          <a:p>
            <a:endParaRPr lang="en-US" baseline="0" dirty="0" smtClean="0"/>
          </a:p>
          <a:p>
            <a:r>
              <a:rPr lang="en-US" baseline="0" dirty="0" smtClean="0"/>
              <a:t>I am not even going to begin in how many great colleagues of mine I heard at the time calling the program entirely insane. Technologically impossible, maybe in 100 years.</a:t>
            </a:r>
          </a:p>
          <a:p>
            <a:endParaRPr lang="en-US" baseline="0" dirty="0" smtClean="0"/>
          </a:p>
          <a:p>
            <a:r>
              <a:rPr lang="en-US" baseline="0" dirty="0" smtClean="0"/>
              <a:t>Regardless, many technologies competed over the next 10 years to reduce sequencing cost, and today we do have $1000 genome, and it would be even much cheaper were Illumina to face competition on cost by any other technology.</a:t>
            </a:r>
          </a:p>
          <a:p>
            <a:endParaRPr lang="en-US" dirty="0"/>
          </a:p>
        </p:txBody>
      </p:sp>
      <p:sp>
        <p:nvSpPr>
          <p:cNvPr id="4" name="Slide Number Placeholder 3"/>
          <p:cNvSpPr>
            <a:spLocks noGrp="1"/>
          </p:cNvSpPr>
          <p:nvPr>
            <p:ph type="sldNum" sz="quarter" idx="10"/>
          </p:nvPr>
        </p:nvSpPr>
        <p:spPr/>
        <p:txBody>
          <a:bodyPr/>
          <a:lstStyle/>
          <a:p>
            <a:fld id="{311F2BA6-C517-43DB-A8C2-7D72CD523CDD}" type="slidenum">
              <a:rPr lang="en-US" smtClean="0"/>
              <a:pPr/>
              <a:t>3</a:t>
            </a:fld>
            <a:endParaRPr lang="en-US"/>
          </a:p>
        </p:txBody>
      </p:sp>
    </p:spTree>
    <p:extLst>
      <p:ext uri="{BB962C8B-B14F-4D97-AF65-F5344CB8AC3E}">
        <p14:creationId xmlns:p14="http://schemas.microsoft.com/office/powerpoint/2010/main" val="361480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As a result of this cost reduction, another amazing thing happened over the past 10 years. Sequencing is more and more used as a molecular cellular assay.</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 very large number of experimental techniques and tricks have been developed to assay the molecular biology of cells and tissues by using DNA sequencing as the primary tool.</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These assays are high-throughput and whole genome. RNA sequencing measures gene and transcript expression. </a:t>
            </a:r>
            <a:r>
              <a:rPr lang="en-US" sz="1200" kern="1200" dirty="0" err="1" smtClean="0">
                <a:solidFill>
                  <a:schemeClr val="tx1"/>
                </a:solidFill>
                <a:effectLst/>
                <a:latin typeface="Arial" charset="0"/>
                <a:ea typeface="+mn-ea"/>
                <a:cs typeface="+mn-cs"/>
              </a:rPr>
              <a:t>DNAse</a:t>
            </a:r>
            <a:r>
              <a:rPr lang="en-US" sz="1200" kern="1200" dirty="0" smtClean="0">
                <a:solidFill>
                  <a:schemeClr val="tx1"/>
                </a:solidFill>
                <a:effectLst/>
                <a:latin typeface="Arial" charset="0"/>
                <a:ea typeface="+mn-ea"/>
                <a:cs typeface="+mn-cs"/>
              </a:rPr>
              <a:t> and ATAC sequencing measure open chromatin. Hi-C measures proximity of chromatin regions. </a:t>
            </a:r>
            <a:r>
              <a:rPr lang="en-US" sz="1200" kern="1200" dirty="0" err="1" smtClean="0">
                <a:solidFill>
                  <a:schemeClr val="tx1"/>
                </a:solidFill>
                <a:effectLst/>
                <a:latin typeface="Arial" charset="0"/>
                <a:ea typeface="+mn-ea"/>
                <a:cs typeface="+mn-cs"/>
              </a:rPr>
              <a:t>ChIP</a:t>
            </a:r>
            <a:r>
              <a:rPr lang="en-US" sz="1200" kern="1200" dirty="0" smtClean="0">
                <a:solidFill>
                  <a:schemeClr val="tx1"/>
                </a:solidFill>
                <a:effectLst/>
                <a:latin typeface="Arial" charset="0"/>
                <a:ea typeface="+mn-ea"/>
                <a:cs typeface="+mn-cs"/>
              </a:rPr>
              <a:t> sequencing can measure transcription factor binding, nucleosome position, and histone modifications. Bisulfite treatment and </a:t>
            </a:r>
            <a:r>
              <a:rPr lang="en-US" sz="1200" kern="1200" dirty="0" err="1" smtClean="0">
                <a:solidFill>
                  <a:schemeClr val="tx1"/>
                </a:solidFill>
                <a:effectLst/>
                <a:latin typeface="Arial" charset="0"/>
                <a:ea typeface="+mn-ea"/>
                <a:cs typeface="+mn-cs"/>
              </a:rPr>
              <a:t>MeDIP</a:t>
            </a:r>
            <a:r>
              <a:rPr lang="en-US" sz="1200" kern="1200" dirty="0" smtClean="0">
                <a:solidFill>
                  <a:schemeClr val="tx1"/>
                </a:solidFill>
                <a:effectLst/>
                <a:latin typeface="Arial" charset="0"/>
                <a:ea typeface="+mn-ea"/>
                <a:cs typeface="+mn-cs"/>
              </a:rPr>
              <a:t> measure methylation. And so on.</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All these assays is that they are high-throughput, hypothesis free, and their purpose is to provide raw measurement data for computational analysis.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4</a:t>
            </a:fld>
            <a:endParaRPr lang="en-US"/>
          </a:p>
        </p:txBody>
      </p:sp>
    </p:spTree>
    <p:extLst>
      <p:ext uri="{BB962C8B-B14F-4D97-AF65-F5344CB8AC3E}">
        <p14:creationId xmlns:p14="http://schemas.microsoft.com/office/powerpoint/2010/main" val="3304357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 large number of big multi-institution projects have been initiated, whose goal is to use multiple such assays, to provide raw, hypothesis free data to the community for computational analysis.</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The ENCODE project is a great example. The main conclusions of the main ENCODE paper have received some criticism. But it is true that the main purpose of ENCODE is not scientific conclusions, but production of raw data for future computational analysis.</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Similarly, the Roadmap project is cataloguing the </a:t>
            </a:r>
            <a:r>
              <a:rPr lang="en-US" sz="1200" kern="1200" dirty="0" err="1" smtClean="0">
                <a:solidFill>
                  <a:schemeClr val="tx1"/>
                </a:solidFill>
                <a:effectLst/>
                <a:latin typeface="Arial" charset="0"/>
                <a:ea typeface="+mn-ea"/>
                <a:cs typeface="+mn-cs"/>
              </a:rPr>
              <a:t>epigenomic</a:t>
            </a:r>
            <a:r>
              <a:rPr lang="en-US" sz="1200" kern="1200" dirty="0" smtClean="0">
                <a:solidFill>
                  <a:schemeClr val="tx1"/>
                </a:solidFill>
                <a:effectLst/>
                <a:latin typeface="Arial" charset="0"/>
                <a:ea typeface="+mn-ea"/>
                <a:cs typeface="+mn-cs"/>
              </a:rPr>
              <a:t> states of human genomes. The microbiome project is cataloguing human microbial communities. TCGA is cataloguing cancers, and several population sequencing projects provide raw sequenced genomes.</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So, the main focus of genomics over the past 15 years has been quite simple:</a:t>
            </a:r>
          </a:p>
          <a:p>
            <a:r>
              <a:rPr lang="en-US" sz="1200" kern="1200" dirty="0" smtClean="0">
                <a:solidFill>
                  <a:schemeClr val="tx1"/>
                </a:solidFill>
                <a:effectLst/>
                <a:latin typeface="Arial" charset="0"/>
                <a:ea typeface="+mn-ea"/>
                <a:cs typeface="+mn-cs"/>
              </a:rPr>
              <a:t>Provide hypothesis-free raw data for computational analysis.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So, how about the future? What are we learning from all this data? Are we going to eventually understand human biology with engineering level precision? Cure human diseases? Live forever?</a:t>
            </a:r>
            <a:br>
              <a:rPr lang="en-US" sz="1200" kern="1200" dirty="0" smtClean="0">
                <a:solidFill>
                  <a:schemeClr val="tx1"/>
                </a:solidFill>
                <a:effectLst/>
                <a:latin typeface="Arial" charset="0"/>
                <a:ea typeface="+mn-ea"/>
                <a:cs typeface="+mn-cs"/>
              </a:rPr>
            </a:b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5</a:t>
            </a:fld>
            <a:endParaRPr lang="en-US"/>
          </a:p>
        </p:txBody>
      </p:sp>
    </p:spTree>
    <p:extLst>
      <p:ext uri="{BB962C8B-B14F-4D97-AF65-F5344CB8AC3E}">
        <p14:creationId xmlns:p14="http://schemas.microsoft.com/office/powerpoint/2010/main" val="82007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actually think these estimates</a:t>
            </a:r>
            <a:r>
              <a:rPr lang="en-US" baseline="0" dirty="0" smtClean="0"/>
              <a:t> are conservative if anything. There is a reason for that.</a:t>
            </a:r>
            <a:endParaRPr lang="en-US" dirty="0" smtClean="0"/>
          </a:p>
          <a:p>
            <a:endParaRPr lang="en-US" dirty="0" smtClean="0"/>
          </a:p>
          <a:p>
            <a:r>
              <a:rPr lang="en-US" dirty="0" smtClean="0"/>
              <a:t>As</a:t>
            </a:r>
            <a:r>
              <a:rPr lang="en-US" baseline="0" dirty="0" smtClean="0"/>
              <a:t> we sequence more and more genomes, and perform various analyses, develop applications, the value of the genomic sequence goes up. The price keeps going down. At some point, by simple market rules, the two lines will cross. That is a point where the market grows very rapidly.</a:t>
            </a:r>
          </a:p>
          <a:p>
            <a:endParaRPr lang="en-US" baseline="0" dirty="0" smtClean="0"/>
          </a:p>
          <a:p>
            <a:r>
              <a:rPr lang="en-US" baseline="0" dirty="0" smtClean="0"/>
              <a:t>So as we are now entering this process, how can we best learn from the data, what are roadblocks to rapid positive advances, and how can the impact on society be as beneficial as possible?</a:t>
            </a:r>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6</a:t>
            </a:fld>
            <a:endParaRPr lang="en-US"/>
          </a:p>
        </p:txBody>
      </p:sp>
    </p:spTree>
    <p:extLst>
      <p:ext uri="{BB962C8B-B14F-4D97-AF65-F5344CB8AC3E}">
        <p14:creationId xmlns:p14="http://schemas.microsoft.com/office/powerpoint/2010/main" val="152382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first major breakthroughs</a:t>
            </a:r>
            <a:r>
              <a:rPr lang="en-US" baseline="0" dirty="0" smtClean="0"/>
              <a:t> involving deep neural networks was in image recognition. There is a competition every year, the ILSVRC competition, involving a large catalog of images that come in hierarchies of total 1000 categories.</a:t>
            </a:r>
          </a:p>
          <a:p>
            <a:endParaRPr lang="en-US" baseline="0" dirty="0" smtClean="0"/>
          </a:p>
          <a:p>
            <a:r>
              <a:rPr lang="en-US" baseline="0" dirty="0" smtClean="0"/>
              <a:t>I remember the time where my colleagues and I in the AI lab would call image recognition an AI-complete problem.</a:t>
            </a:r>
            <a:br>
              <a:rPr lang="en-US" baseline="0" dirty="0" smtClean="0"/>
            </a:br>
            <a:endParaRPr lang="en-US" baseline="0" dirty="0" smtClean="0"/>
          </a:p>
          <a:p>
            <a:r>
              <a:rPr lang="en-US" baseline="0" dirty="0" smtClean="0"/>
              <a:t>Just a few years ago, </a:t>
            </a:r>
            <a:r>
              <a:rPr lang="en-US" baseline="0" dirty="0" err="1" smtClean="0"/>
              <a:t>Jitendra</a:t>
            </a:r>
            <a:r>
              <a:rPr lang="en-US" baseline="0" dirty="0" smtClean="0"/>
              <a:t> Malik, an expert in computer vision, was quoted saying that if he sees deep learning matching performance of conventional image recognition techniques, he will be convinced.</a:t>
            </a:r>
          </a:p>
          <a:p>
            <a:endParaRPr lang="en-US" baseline="0" dirty="0" smtClean="0"/>
          </a:p>
          <a:p>
            <a:r>
              <a:rPr lang="en-US" baseline="0" dirty="0" smtClean="0"/>
              <a:t>Well, we are done with that. In 2012 deep learning vastly exceeded performance of everything before. And moreover, this past </a:t>
            </a:r>
            <a:r>
              <a:rPr lang="en-US" baseline="0" dirty="0" err="1" smtClean="0"/>
              <a:t>december</a:t>
            </a:r>
            <a:r>
              <a:rPr lang="en-US" baseline="0" dirty="0" smtClean="0"/>
              <a:t>, for the first time, deep learning exceeded the best expert human performance. Those are trained individuals in the specific dataset. You are experiencing deep learning all the time, in google image searches and in Facebook’s photo tagging.</a:t>
            </a:r>
          </a:p>
          <a:p>
            <a:endParaRPr lang="en-US" baseline="0" dirty="0" smtClean="0"/>
          </a:p>
          <a:p>
            <a:r>
              <a:rPr lang="en-US" baseline="0" dirty="0" smtClean="0"/>
              <a:t>Beyond recognition, deep learning has been applied by my colleague </a:t>
            </a:r>
            <a:r>
              <a:rPr lang="en-US" baseline="0" dirty="0" err="1" smtClean="0"/>
              <a:t>Fei</a:t>
            </a:r>
            <a:r>
              <a:rPr lang="en-US" baseline="0" dirty="0" smtClean="0"/>
              <a:t> </a:t>
            </a:r>
            <a:r>
              <a:rPr lang="en-US" baseline="0" dirty="0" err="1" smtClean="0"/>
              <a:t>Fei</a:t>
            </a:r>
            <a:r>
              <a:rPr lang="en-US" baseline="0" dirty="0" smtClean="0"/>
              <a:t> Li at Stanford to label images. You get legends such as:</a:t>
            </a:r>
          </a:p>
          <a:p>
            <a:endParaRPr lang="en-US" baseline="0" dirty="0" smtClean="0"/>
          </a:p>
          <a:p>
            <a:r>
              <a:rPr lang="en-US" baseline="0" dirty="0" smtClean="0"/>
              <a:t>Man with black shirt playing with his guitar.</a:t>
            </a:r>
          </a:p>
          <a:p>
            <a:r>
              <a:rPr lang="en-US" baseline="0" dirty="0" smtClean="0"/>
              <a:t>Two young girls playing with </a:t>
            </a:r>
            <a:r>
              <a:rPr lang="en-US" baseline="0" dirty="0" err="1" smtClean="0"/>
              <a:t>legos</a:t>
            </a:r>
            <a:r>
              <a:rPr lang="en-US" baseline="0" dirty="0" smtClean="0"/>
              <a:t> toys.</a:t>
            </a:r>
          </a:p>
          <a:p>
            <a:r>
              <a:rPr lang="en-US" baseline="0" dirty="0" smtClean="0"/>
              <a:t>And</a:t>
            </a:r>
          </a:p>
          <a:p>
            <a:r>
              <a:rPr lang="en-US" baseline="0" dirty="0" smtClean="0"/>
              <a:t>A group of people walking on a city street dressed up like zombies.</a:t>
            </a:r>
          </a:p>
          <a:p>
            <a:endParaRPr lang="en-US" baseline="0" dirty="0" smtClean="0"/>
          </a:p>
          <a:p>
            <a:r>
              <a:rPr lang="en-US" baseline="0" dirty="0" smtClean="0"/>
              <a:t>I am not sure about the last one. Perhaps it is actually a group of zombies, how does the darn AI know its people? Not a safe thing to assume, but it doesn’t worry because it’s not edible, while the rest of us better be more cautious.</a:t>
            </a:r>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7</a:t>
            </a:fld>
            <a:endParaRPr lang="en-US"/>
          </a:p>
        </p:txBody>
      </p:sp>
    </p:spTree>
    <p:extLst>
      <p:ext uri="{BB962C8B-B14F-4D97-AF65-F5344CB8AC3E}">
        <p14:creationId xmlns:p14="http://schemas.microsoft.com/office/powerpoint/2010/main" val="29677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surprisingly, industry has</a:t>
            </a:r>
            <a:r>
              <a:rPr lang="en-US" baseline="0" dirty="0" smtClean="0"/>
              <a:t> been first in applying deep learning to genomics. </a:t>
            </a:r>
          </a:p>
          <a:p>
            <a:endParaRPr lang="en-US" baseline="0" dirty="0" smtClean="0"/>
          </a:p>
          <a:p>
            <a:r>
              <a:rPr lang="en-US" baseline="0" dirty="0" smtClean="0"/>
              <a:t>Recently, DeepMind, the Google-owned company that created </a:t>
            </a:r>
            <a:r>
              <a:rPr lang="en-US" baseline="0" dirty="0" err="1" smtClean="0"/>
              <a:t>AlphaGo</a:t>
            </a:r>
            <a:r>
              <a:rPr lang="en-US" baseline="0" dirty="0" smtClean="0"/>
              <a:t>, announced DeepMind Health. One of their first projects is to collaborate with Moorfield Eye Hospital to apply deep learning to optical coherence tomography scans and automatically detect the onset of diabetes-related eyesight loss and age-related macular degeneration.</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a:t>
            </a:r>
            <a:r>
              <a:rPr lang="en-US" baseline="0" dirty="0" err="1" smtClean="0"/>
              <a:t>Nvidia</a:t>
            </a:r>
            <a:r>
              <a:rPr lang="en-US" baseline="0" dirty="0" smtClean="0"/>
              <a:t> together with Mass General Hospital cofounded the MGH Clinical Data Sciences Center, to apply deep learning to all MGH data, starting from images and moving to electronic health records.</a:t>
            </a:r>
          </a:p>
          <a:p>
            <a:endParaRPr lang="en-US" baseline="0" dirty="0" smtClean="0"/>
          </a:p>
          <a:p>
            <a:r>
              <a:rPr lang="en-US" baseline="0" dirty="0" smtClean="0"/>
              <a:t>And </a:t>
            </a:r>
            <a:r>
              <a:rPr lang="en-US" baseline="0" dirty="0" err="1" smtClean="0"/>
              <a:t>Enlitic</a:t>
            </a:r>
            <a:r>
              <a:rPr lang="en-US" baseline="0" dirty="0" smtClean="0"/>
              <a:t>, a bay area deep learning startup, has partnered with 80 medical imaging centers in Australia and Asia to analyze MRI, CT, ultrasound and x-ray images. Using the Lung Imaging Database Consortium images, it learned to detect lung cancer nodules in chest CT scans with 50% better performance than a panel of expert thoracic radiologists. </a:t>
            </a:r>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8</a:t>
            </a:fld>
            <a:endParaRPr lang="en-US"/>
          </a:p>
        </p:txBody>
      </p:sp>
    </p:spTree>
    <p:extLst>
      <p:ext uri="{BB962C8B-B14F-4D97-AF65-F5344CB8AC3E}">
        <p14:creationId xmlns:p14="http://schemas.microsoft.com/office/powerpoint/2010/main" val="92355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9</a:t>
            </a:fld>
            <a:endParaRPr lang="en-US"/>
          </a:p>
        </p:txBody>
      </p:sp>
    </p:spTree>
    <p:extLst>
      <p:ext uri="{BB962C8B-B14F-4D97-AF65-F5344CB8AC3E}">
        <p14:creationId xmlns:p14="http://schemas.microsoft.com/office/powerpoint/2010/main" val="198029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now to ask the question of why the deep, in deep learning. Machine learning has been around for a while, with impressive accomplishments. Deep neural networks have also been around for a while, but only recently we are able to train them successfully because of</a:t>
            </a:r>
          </a:p>
          <a:p>
            <a:endParaRPr lang="en-US" baseline="0" dirty="0" smtClean="0"/>
          </a:p>
          <a:p>
            <a:pPr marL="171450" indent="-171450">
              <a:buFontTx/>
              <a:buChar char="-"/>
            </a:pPr>
            <a:r>
              <a:rPr lang="en-US" baseline="0" dirty="0" smtClean="0"/>
              <a:t>Big data</a:t>
            </a:r>
          </a:p>
          <a:p>
            <a:pPr marL="171450" indent="-171450">
              <a:buFontTx/>
              <a:buChar char="-"/>
            </a:pPr>
            <a:r>
              <a:rPr lang="en-US" baseline="0" dirty="0" smtClean="0"/>
              <a:t>Technical advances such as </a:t>
            </a:r>
            <a:r>
              <a:rPr lang="en-US" baseline="0" dirty="0" err="1" smtClean="0"/>
              <a:t>ReLU</a:t>
            </a:r>
            <a:r>
              <a:rPr lang="en-US" baseline="0" dirty="0" smtClean="0"/>
              <a:t> units</a:t>
            </a:r>
          </a:p>
          <a:p>
            <a:pPr marL="171450" indent="-171450">
              <a:buFontTx/>
              <a:buChar char="-"/>
            </a:pPr>
            <a:r>
              <a:rPr lang="en-US" baseline="0" dirty="0" smtClean="0"/>
              <a:t>GPUs</a:t>
            </a:r>
          </a:p>
          <a:p>
            <a:pPr marL="171450" indent="-171450">
              <a:buFontTx/>
              <a:buChar char="-"/>
            </a:pPr>
            <a:endParaRPr lang="en-US" baseline="0" dirty="0" smtClean="0"/>
          </a:p>
          <a:p>
            <a:pPr marL="0" indent="0">
              <a:buFontTx/>
              <a:buNone/>
            </a:pPr>
            <a:r>
              <a:rPr lang="en-US" baseline="0" dirty="0" smtClean="0"/>
              <a:t>But is there something inherently more powerful in deep networks than in shallow machine learning methods? To get some intuition, let’s turn to </a:t>
            </a:r>
            <a:r>
              <a:rPr lang="en-US" baseline="0" dirty="0" err="1" smtClean="0"/>
              <a:t>boolean</a:t>
            </a:r>
            <a:r>
              <a:rPr lang="en-US" baseline="0" dirty="0" smtClean="0"/>
              <a:t> circuits.</a:t>
            </a:r>
            <a:endParaRPr lang="en-US" dirty="0"/>
          </a:p>
        </p:txBody>
      </p:sp>
      <p:sp>
        <p:nvSpPr>
          <p:cNvPr id="4" name="Slide Number Placeholder 3"/>
          <p:cNvSpPr>
            <a:spLocks noGrp="1"/>
          </p:cNvSpPr>
          <p:nvPr>
            <p:ph type="sldNum" sz="quarter" idx="10"/>
          </p:nvPr>
        </p:nvSpPr>
        <p:spPr/>
        <p:txBody>
          <a:bodyPr/>
          <a:lstStyle/>
          <a:p>
            <a:pPr>
              <a:defRPr/>
            </a:pPr>
            <a:fld id="{C8EECC5D-D61F-4396-9BEC-A518535DA286}" type="slidenum">
              <a:rPr lang="en-US" smtClean="0"/>
              <a:pPr>
                <a:defRPr/>
              </a:pPr>
              <a:t>10</a:t>
            </a:fld>
            <a:endParaRPr lang="en-US"/>
          </a:p>
        </p:txBody>
      </p:sp>
    </p:spTree>
    <p:extLst>
      <p:ext uri="{BB962C8B-B14F-4D97-AF65-F5344CB8AC3E}">
        <p14:creationId xmlns:p14="http://schemas.microsoft.com/office/powerpoint/2010/main" val="96044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5240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1534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114800" cy="49101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719263"/>
            <a:ext cx="4114800" cy="49101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153400" cy="914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19263"/>
            <a:ext cx="8382000" cy="4910137"/>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114800" cy="49101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719263"/>
            <a:ext cx="4114800" cy="49101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Line 7"/>
          <p:cNvSpPr>
            <a:spLocks noChangeShapeType="1"/>
          </p:cNvSpPr>
          <p:nvPr userDrawn="1"/>
        </p:nvSpPr>
        <p:spPr bwMode="auto">
          <a:xfrm>
            <a:off x="8229600" y="76200"/>
            <a:ext cx="0" cy="1143000"/>
          </a:xfrm>
          <a:prstGeom prst="line">
            <a:avLst/>
          </a:prstGeom>
          <a:noFill/>
          <a:ln w="19050">
            <a:solidFill>
              <a:schemeClr val="accent2"/>
            </a:solidFill>
            <a:round/>
            <a:headEnd/>
            <a:tailEnd/>
          </a:ln>
          <a:effectLst/>
        </p:spPr>
        <p:txBody>
          <a:bodyPr/>
          <a:lstStyle/>
          <a:p>
            <a:pPr>
              <a:defRPr/>
            </a:pPr>
            <a:endParaRPr lang="en-US"/>
          </a:p>
        </p:txBody>
      </p:sp>
      <p:sp>
        <p:nvSpPr>
          <p:cNvPr id="1027" name="Rectangle 8"/>
          <p:cNvSpPr>
            <a:spLocks noGrp="1" noChangeArrowheads="1"/>
          </p:cNvSpPr>
          <p:nvPr>
            <p:ph type="title"/>
          </p:nvPr>
        </p:nvSpPr>
        <p:spPr bwMode="auto">
          <a:xfrm>
            <a:off x="0" y="152400"/>
            <a:ext cx="8153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9"/>
          <p:cNvSpPr>
            <a:spLocks noGrp="1" noChangeArrowheads="1"/>
          </p:cNvSpPr>
          <p:nvPr>
            <p:ph type="body" idx="1"/>
          </p:nvPr>
        </p:nvSpPr>
        <p:spPr bwMode="auto">
          <a:xfrm>
            <a:off x="457200" y="1719263"/>
            <a:ext cx="8382000" cy="4910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29" name="Group 10"/>
          <p:cNvGrpSpPr>
            <a:grpSpLocks/>
          </p:cNvGrpSpPr>
          <p:nvPr userDrawn="1"/>
        </p:nvGrpSpPr>
        <p:grpSpPr bwMode="auto">
          <a:xfrm>
            <a:off x="8305800" y="76200"/>
            <a:ext cx="685800" cy="1143000"/>
            <a:chOff x="5136" y="960"/>
            <a:chExt cx="528" cy="864"/>
          </a:xfrm>
        </p:grpSpPr>
        <p:sp>
          <p:nvSpPr>
            <p:cNvPr id="1035" name="Oval 11"/>
            <p:cNvSpPr>
              <a:spLocks noChangeArrowheads="1"/>
            </p:cNvSpPr>
            <p:nvPr/>
          </p:nvSpPr>
          <p:spPr bwMode="auto">
            <a:xfrm>
              <a:off x="5136"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36" name="Oval 12"/>
            <p:cNvSpPr>
              <a:spLocks noChangeArrowheads="1"/>
            </p:cNvSpPr>
            <p:nvPr/>
          </p:nvSpPr>
          <p:spPr bwMode="auto">
            <a:xfrm>
              <a:off x="5248" y="960"/>
              <a:ext cx="77"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37" name="Oval 13"/>
            <p:cNvSpPr>
              <a:spLocks noChangeArrowheads="1"/>
            </p:cNvSpPr>
            <p:nvPr/>
          </p:nvSpPr>
          <p:spPr bwMode="auto">
            <a:xfrm>
              <a:off x="5360" y="960"/>
              <a:ext cx="82"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38" name="Oval 14"/>
            <p:cNvSpPr>
              <a:spLocks noChangeArrowheads="1"/>
            </p:cNvSpPr>
            <p:nvPr/>
          </p:nvSpPr>
          <p:spPr bwMode="auto">
            <a:xfrm>
              <a:off x="5136" y="1072"/>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39" name="Oval 15"/>
            <p:cNvSpPr>
              <a:spLocks noChangeArrowheads="1"/>
            </p:cNvSpPr>
            <p:nvPr/>
          </p:nvSpPr>
          <p:spPr bwMode="auto">
            <a:xfrm>
              <a:off x="5248" y="1072"/>
              <a:ext cx="77"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40" name="Oval 16"/>
            <p:cNvSpPr>
              <a:spLocks noChangeArrowheads="1"/>
            </p:cNvSpPr>
            <p:nvPr/>
          </p:nvSpPr>
          <p:spPr bwMode="auto">
            <a:xfrm>
              <a:off x="5360" y="1072"/>
              <a:ext cx="82"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41" name="Oval 17"/>
            <p:cNvSpPr>
              <a:spLocks noChangeArrowheads="1"/>
            </p:cNvSpPr>
            <p:nvPr/>
          </p:nvSpPr>
          <p:spPr bwMode="auto">
            <a:xfrm>
              <a:off x="5472" y="1072"/>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42" name="Oval 18"/>
            <p:cNvSpPr>
              <a:spLocks noChangeArrowheads="1"/>
            </p:cNvSpPr>
            <p:nvPr/>
          </p:nvSpPr>
          <p:spPr bwMode="auto">
            <a:xfrm>
              <a:off x="5136" y="1184"/>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1043" name="Oval 19"/>
            <p:cNvSpPr>
              <a:spLocks noChangeArrowheads="1"/>
            </p:cNvSpPr>
            <p:nvPr/>
          </p:nvSpPr>
          <p:spPr bwMode="auto">
            <a:xfrm>
              <a:off x="5248" y="1184"/>
              <a:ext cx="77" cy="79"/>
            </a:xfrm>
            <a:prstGeom prst="ellipse">
              <a:avLst/>
            </a:prstGeom>
            <a:solidFill>
              <a:schemeClr val="tx2"/>
            </a:solidFill>
            <a:ln w="9525">
              <a:noFill/>
              <a:round/>
              <a:headEnd/>
              <a:tailEnd/>
            </a:ln>
            <a:effectLst/>
          </p:spPr>
          <p:txBody>
            <a:bodyPr wrap="none" anchor="ctr"/>
            <a:lstStyle/>
            <a:p>
              <a:pPr>
                <a:defRPr/>
              </a:pPr>
              <a:endParaRPr lang="en-US"/>
            </a:p>
          </p:txBody>
        </p:sp>
        <p:sp>
          <p:nvSpPr>
            <p:cNvPr id="1044" name="Oval 20"/>
            <p:cNvSpPr>
              <a:spLocks noChangeArrowheads="1"/>
            </p:cNvSpPr>
            <p:nvPr/>
          </p:nvSpPr>
          <p:spPr bwMode="auto">
            <a:xfrm>
              <a:off x="5360" y="1184"/>
              <a:ext cx="82"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1045" name="Oval 21"/>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1046" name="Oval 22"/>
            <p:cNvSpPr>
              <a:spLocks noChangeArrowheads="1"/>
            </p:cNvSpPr>
            <p:nvPr/>
          </p:nvSpPr>
          <p:spPr bwMode="auto">
            <a:xfrm>
              <a:off x="5585" y="1184"/>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1047" name="Oval 23"/>
            <p:cNvSpPr>
              <a:spLocks noChangeArrowheads="1"/>
            </p:cNvSpPr>
            <p:nvPr/>
          </p:nvSpPr>
          <p:spPr bwMode="auto">
            <a:xfrm>
              <a:off x="5136" y="1296"/>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48" name="Oval 24"/>
            <p:cNvSpPr>
              <a:spLocks noChangeArrowheads="1"/>
            </p:cNvSpPr>
            <p:nvPr/>
          </p:nvSpPr>
          <p:spPr bwMode="auto">
            <a:xfrm>
              <a:off x="5248" y="1296"/>
              <a:ext cx="77"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49" name="Oval 25"/>
            <p:cNvSpPr>
              <a:spLocks noChangeArrowheads="1"/>
            </p:cNvSpPr>
            <p:nvPr/>
          </p:nvSpPr>
          <p:spPr bwMode="auto">
            <a:xfrm>
              <a:off x="5360" y="1296"/>
              <a:ext cx="82"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50" name="Oval 26"/>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51" name="Oval 27"/>
            <p:cNvSpPr>
              <a:spLocks noChangeArrowheads="1"/>
            </p:cNvSpPr>
            <p:nvPr/>
          </p:nvSpPr>
          <p:spPr bwMode="auto">
            <a:xfrm>
              <a:off x="5136"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52" name="Oval 28"/>
            <p:cNvSpPr>
              <a:spLocks noChangeArrowheads="1"/>
            </p:cNvSpPr>
            <p:nvPr/>
          </p:nvSpPr>
          <p:spPr bwMode="auto">
            <a:xfrm>
              <a:off x="5248" y="1408"/>
              <a:ext cx="77"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53" name="Oval 29"/>
            <p:cNvSpPr>
              <a:spLocks noChangeArrowheads="1"/>
            </p:cNvSpPr>
            <p:nvPr/>
          </p:nvSpPr>
          <p:spPr bwMode="auto">
            <a:xfrm>
              <a:off x="5360" y="1408"/>
              <a:ext cx="82"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54" name="Oval 30"/>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55" name="Oval 31"/>
            <p:cNvSpPr>
              <a:spLocks noChangeArrowheads="1"/>
            </p:cNvSpPr>
            <p:nvPr/>
          </p:nvSpPr>
          <p:spPr bwMode="auto">
            <a:xfrm>
              <a:off x="5585" y="1408"/>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56" name="Oval 32"/>
            <p:cNvSpPr>
              <a:spLocks noChangeArrowheads="1"/>
            </p:cNvSpPr>
            <p:nvPr/>
          </p:nvSpPr>
          <p:spPr bwMode="auto">
            <a:xfrm>
              <a:off x="5136" y="1520"/>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1057" name="Oval 33"/>
            <p:cNvSpPr>
              <a:spLocks noChangeArrowheads="1"/>
            </p:cNvSpPr>
            <p:nvPr/>
          </p:nvSpPr>
          <p:spPr bwMode="auto">
            <a:xfrm>
              <a:off x="5248" y="1520"/>
              <a:ext cx="77"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1058" name="Oval 34"/>
            <p:cNvSpPr>
              <a:spLocks noChangeArrowheads="1"/>
            </p:cNvSpPr>
            <p:nvPr/>
          </p:nvSpPr>
          <p:spPr bwMode="auto">
            <a:xfrm>
              <a:off x="5360" y="1520"/>
              <a:ext cx="82"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1059" name="Oval 35"/>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60" name="Oval 36"/>
            <p:cNvSpPr>
              <a:spLocks noChangeArrowheads="1"/>
            </p:cNvSpPr>
            <p:nvPr/>
          </p:nvSpPr>
          <p:spPr bwMode="auto">
            <a:xfrm>
              <a:off x="5136" y="1632"/>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61" name="Oval 37"/>
            <p:cNvSpPr>
              <a:spLocks noChangeArrowheads="1"/>
            </p:cNvSpPr>
            <p:nvPr/>
          </p:nvSpPr>
          <p:spPr bwMode="auto">
            <a:xfrm>
              <a:off x="5248" y="1632"/>
              <a:ext cx="77"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62" name="Oval 38"/>
            <p:cNvSpPr>
              <a:spLocks noChangeArrowheads="1"/>
            </p:cNvSpPr>
            <p:nvPr/>
          </p:nvSpPr>
          <p:spPr bwMode="auto">
            <a:xfrm>
              <a:off x="5360" y="1632"/>
              <a:ext cx="82"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63" name="Oval 39"/>
            <p:cNvSpPr>
              <a:spLocks noChangeArrowheads="1"/>
            </p:cNvSpPr>
            <p:nvPr/>
          </p:nvSpPr>
          <p:spPr bwMode="auto">
            <a:xfrm>
              <a:off x="5472" y="1632"/>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64" name="Oval 40"/>
            <p:cNvSpPr>
              <a:spLocks noChangeArrowheads="1"/>
            </p:cNvSpPr>
            <p:nvPr/>
          </p:nvSpPr>
          <p:spPr bwMode="auto">
            <a:xfrm>
              <a:off x="5248" y="1744"/>
              <a:ext cx="77"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65" name="Oval 41"/>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1066" name="Line 42"/>
          <p:cNvSpPr>
            <a:spLocks noChangeShapeType="1"/>
          </p:cNvSpPr>
          <p:nvPr userDrawn="1"/>
        </p:nvSpPr>
        <p:spPr bwMode="auto">
          <a:xfrm>
            <a:off x="0" y="1295400"/>
            <a:ext cx="9144000" cy="0"/>
          </a:xfrm>
          <a:prstGeom prst="line">
            <a:avLst/>
          </a:prstGeom>
          <a:noFill/>
          <a:ln w="28575">
            <a:solidFill>
              <a:schemeClr val="accent2"/>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eaLnBrk="0" fontAlgn="base" hangingPunct="0">
        <a:spcBef>
          <a:spcPct val="0"/>
        </a:spcBef>
        <a:spcAft>
          <a:spcPct val="0"/>
        </a:spcAft>
        <a:defRPr sz="3600">
          <a:solidFill>
            <a:schemeClr val="accent2"/>
          </a:solidFill>
          <a:latin typeface="+mj-lt"/>
          <a:ea typeface="+mj-ea"/>
          <a:cs typeface="+mj-cs"/>
        </a:defRPr>
      </a:lvl1pPr>
      <a:lvl2pPr algn="l" rtl="0" eaLnBrk="0" fontAlgn="base" hangingPunct="0">
        <a:spcBef>
          <a:spcPct val="0"/>
        </a:spcBef>
        <a:spcAft>
          <a:spcPct val="0"/>
        </a:spcAft>
        <a:defRPr sz="3600">
          <a:solidFill>
            <a:schemeClr val="accent2"/>
          </a:solidFill>
          <a:latin typeface="Arial" charset="0"/>
        </a:defRPr>
      </a:lvl2pPr>
      <a:lvl3pPr algn="l" rtl="0" eaLnBrk="0" fontAlgn="base" hangingPunct="0">
        <a:spcBef>
          <a:spcPct val="0"/>
        </a:spcBef>
        <a:spcAft>
          <a:spcPct val="0"/>
        </a:spcAft>
        <a:defRPr sz="3600">
          <a:solidFill>
            <a:schemeClr val="accent2"/>
          </a:solidFill>
          <a:latin typeface="Arial" charset="0"/>
        </a:defRPr>
      </a:lvl3pPr>
      <a:lvl4pPr algn="l" rtl="0" eaLnBrk="0" fontAlgn="base" hangingPunct="0">
        <a:spcBef>
          <a:spcPct val="0"/>
        </a:spcBef>
        <a:spcAft>
          <a:spcPct val="0"/>
        </a:spcAft>
        <a:defRPr sz="3600">
          <a:solidFill>
            <a:schemeClr val="accent2"/>
          </a:solidFill>
          <a:latin typeface="Arial" charset="0"/>
        </a:defRPr>
      </a:lvl4pPr>
      <a:lvl5pPr algn="l" rtl="0" eaLnBrk="0" fontAlgn="base" hangingPunct="0">
        <a:spcBef>
          <a:spcPct val="0"/>
        </a:spcBef>
        <a:spcAft>
          <a:spcPct val="0"/>
        </a:spcAft>
        <a:defRPr sz="3600">
          <a:solidFill>
            <a:schemeClr val="accent2"/>
          </a:solidFill>
          <a:latin typeface="Arial" charset="0"/>
        </a:defRPr>
      </a:lvl5pPr>
      <a:lvl6pPr marL="457200" algn="l" rtl="0" fontAlgn="base">
        <a:spcBef>
          <a:spcPct val="0"/>
        </a:spcBef>
        <a:spcAft>
          <a:spcPct val="0"/>
        </a:spcAft>
        <a:defRPr sz="3600">
          <a:solidFill>
            <a:schemeClr val="accent2"/>
          </a:solidFill>
          <a:latin typeface="Arial" charset="0"/>
        </a:defRPr>
      </a:lvl6pPr>
      <a:lvl7pPr marL="914400" algn="l" rtl="0" fontAlgn="base">
        <a:spcBef>
          <a:spcPct val="0"/>
        </a:spcBef>
        <a:spcAft>
          <a:spcPct val="0"/>
        </a:spcAft>
        <a:defRPr sz="3600">
          <a:solidFill>
            <a:schemeClr val="accent2"/>
          </a:solidFill>
          <a:latin typeface="Arial" charset="0"/>
        </a:defRPr>
      </a:lvl7pPr>
      <a:lvl8pPr marL="1371600" algn="l" rtl="0" fontAlgn="base">
        <a:spcBef>
          <a:spcPct val="0"/>
        </a:spcBef>
        <a:spcAft>
          <a:spcPct val="0"/>
        </a:spcAft>
        <a:defRPr sz="3600">
          <a:solidFill>
            <a:schemeClr val="accent2"/>
          </a:solidFill>
          <a:latin typeface="Arial" charset="0"/>
        </a:defRPr>
      </a:lvl8pPr>
      <a:lvl9pPr marL="1828800" algn="l" rtl="0" fontAlgn="base">
        <a:spcBef>
          <a:spcPct val="0"/>
        </a:spcBef>
        <a:spcAft>
          <a:spcPct val="0"/>
        </a:spcAft>
        <a:defRPr sz="3600">
          <a:solidFill>
            <a:schemeClr val="accent2"/>
          </a:solidFill>
          <a:latin typeface="Arial" charset="0"/>
        </a:defRPr>
      </a:lvl9pPr>
    </p:titleStyle>
    <p:bodyStyle>
      <a:lvl1pPr marL="342900" indent="-342900" algn="l" rtl="0" eaLnBrk="0" fontAlgn="base" hangingPunct="0">
        <a:spcBef>
          <a:spcPct val="20000"/>
        </a:spcBef>
        <a:spcAft>
          <a:spcPct val="0"/>
        </a:spcAft>
        <a:buClr>
          <a:srgbClr val="006699"/>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rgbClr val="FF9900"/>
        </a:buClr>
        <a:buChar char="•"/>
        <a:defRPr sz="2000">
          <a:solidFill>
            <a:schemeClr val="tx1"/>
          </a:solidFill>
          <a:latin typeface="+mn-lt"/>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defRPr>
      </a:lvl4pPr>
      <a:lvl5pPr marL="2057400" indent="-228600" algn="l" rtl="0" eaLnBrk="0" fontAlgn="base" hangingPunct="0">
        <a:spcBef>
          <a:spcPct val="20000"/>
        </a:spcBef>
        <a:spcAft>
          <a:spcPct val="0"/>
        </a:spcAft>
        <a:buClr>
          <a:srgbClr val="FF0000"/>
        </a:buClr>
        <a:buFont typeface="Arial" charset="0"/>
        <a:buChar char="»"/>
        <a:defRPr sz="1600">
          <a:solidFill>
            <a:schemeClr val="tx1"/>
          </a:solidFill>
          <a:latin typeface="+mn-lt"/>
        </a:defRPr>
      </a:lvl5pPr>
      <a:lvl6pPr marL="2514600" indent="-228600" algn="l" rtl="0" fontAlgn="base">
        <a:spcBef>
          <a:spcPct val="20000"/>
        </a:spcBef>
        <a:spcAft>
          <a:spcPct val="0"/>
        </a:spcAft>
        <a:buClr>
          <a:srgbClr val="FF0000"/>
        </a:buClr>
        <a:buFont typeface="Arial" charset="0"/>
        <a:buChar char="»"/>
        <a:defRPr sz="1600">
          <a:solidFill>
            <a:schemeClr val="tx1"/>
          </a:solidFill>
          <a:latin typeface="+mn-lt"/>
        </a:defRPr>
      </a:lvl6pPr>
      <a:lvl7pPr marL="2971800" indent="-228600" algn="l" rtl="0" fontAlgn="base">
        <a:spcBef>
          <a:spcPct val="20000"/>
        </a:spcBef>
        <a:spcAft>
          <a:spcPct val="0"/>
        </a:spcAft>
        <a:buClr>
          <a:srgbClr val="FF0000"/>
        </a:buClr>
        <a:buFont typeface="Arial" charset="0"/>
        <a:buChar char="»"/>
        <a:defRPr sz="1600">
          <a:solidFill>
            <a:schemeClr val="tx1"/>
          </a:solidFill>
          <a:latin typeface="+mn-lt"/>
        </a:defRPr>
      </a:lvl7pPr>
      <a:lvl8pPr marL="3429000" indent="-228600" algn="l" rtl="0" fontAlgn="base">
        <a:spcBef>
          <a:spcPct val="20000"/>
        </a:spcBef>
        <a:spcAft>
          <a:spcPct val="0"/>
        </a:spcAft>
        <a:buClr>
          <a:srgbClr val="FF0000"/>
        </a:buClr>
        <a:buFont typeface="Arial" charset="0"/>
        <a:buChar char="»"/>
        <a:defRPr sz="1600">
          <a:solidFill>
            <a:schemeClr val="tx1"/>
          </a:solidFill>
          <a:latin typeface="+mn-lt"/>
        </a:defRPr>
      </a:lvl8pPr>
      <a:lvl9pPr marL="3886200" indent="-228600" algn="l" rtl="0" fontAlgn="base">
        <a:spcBef>
          <a:spcPct val="20000"/>
        </a:spcBef>
        <a:spcAft>
          <a:spcPct val="0"/>
        </a:spcAft>
        <a:buClr>
          <a:srgbClr val="FF0000"/>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png"/><Relationship Id="rId10"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g"/><Relationship Id="rId7" Type="http://schemas.openxmlformats.org/officeDocument/2006/relationships/image" Target="../media/image15.png"/><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23.jpg"/><Relationship Id="rId8" Type="http://schemas.openxmlformats.org/officeDocument/2006/relationships/image" Target="../media/image24.jpg"/><Relationship Id="rId9"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6.gif"/><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jp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png"/><Relationship Id="rId5" Type="http://schemas.openxmlformats.org/officeDocument/2006/relationships/image" Target="../media/image39.tif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tiff"/><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eg"/><Relationship Id="rId5" Type="http://schemas.openxmlformats.org/officeDocument/2006/relationships/image" Target="../media/image47.png"/><Relationship Id="rId6" Type="http://schemas.openxmlformats.org/officeDocument/2006/relationships/image" Target="../media/image48.jpg"/><Relationship Id="rId7"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18581" y="3068834"/>
            <a:ext cx="5176426" cy="1877437"/>
          </a:xfrm>
          <a:prstGeom prst="rect">
            <a:avLst/>
          </a:prstGeom>
          <a:solidFill>
            <a:schemeClr val="accent5">
              <a:lumMod val="90000"/>
            </a:schemeClr>
          </a:solidFill>
          <a:ln>
            <a:solidFill>
              <a:schemeClr val="accent5">
                <a:lumMod val="90000"/>
              </a:schemeClr>
            </a:solidFill>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800" dirty="0" smtClean="0">
                <a:solidFill>
                  <a:schemeClr val="accent6">
                    <a:lumMod val="75000"/>
                  </a:schemeClr>
                </a:solidFill>
              </a:rPr>
              <a:t>Why Deep Learning in Biomedicine</a:t>
            </a:r>
          </a:p>
          <a:p>
            <a:pPr algn="ctr"/>
            <a:endParaRPr lang="en-US" sz="2000" dirty="0">
              <a:solidFill>
                <a:schemeClr val="accent6">
                  <a:lumMod val="75000"/>
                </a:schemeClr>
              </a:solidFill>
            </a:endParaRPr>
          </a:p>
          <a:p>
            <a:pPr algn="ctr"/>
            <a:r>
              <a:rPr lang="en-US" sz="2000" b="1" dirty="0" smtClean="0">
                <a:solidFill>
                  <a:schemeClr val="accent6">
                    <a:lumMod val="75000"/>
                  </a:schemeClr>
                </a:solidFill>
              </a:rPr>
              <a:t>Serafim Batzoglou</a:t>
            </a:r>
          </a:p>
          <a:p>
            <a:pPr algn="ctr"/>
            <a:r>
              <a:rPr lang="en-US" sz="2000" b="1" dirty="0" smtClean="0">
                <a:solidFill>
                  <a:srgbClr val="800000"/>
                </a:solidFill>
              </a:rPr>
              <a:t>Stanford University</a:t>
            </a:r>
            <a:endParaRPr lang="en-US" b="1" dirty="0">
              <a:solidFill>
                <a:srgbClr val="800000"/>
              </a:solidFill>
            </a:endParaRPr>
          </a:p>
        </p:txBody>
      </p:sp>
    </p:spTree>
    <p:extLst>
      <p:ext uri="{BB962C8B-B14F-4D97-AF65-F5344CB8AC3E}">
        <p14:creationId xmlns:p14="http://schemas.microsoft.com/office/powerpoint/2010/main" val="80054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but why “</a:t>
            </a:r>
            <a:r>
              <a:rPr lang="en-US" i="1" dirty="0" smtClean="0">
                <a:solidFill>
                  <a:srgbClr val="C00000"/>
                </a:solidFill>
              </a:rPr>
              <a:t>deep</a:t>
            </a:r>
            <a:r>
              <a:rPr lang="en-US" dirty="0" smtClean="0">
                <a:solidFill>
                  <a:srgbClr val="C00000"/>
                </a:solidFill>
              </a:rPr>
              <a:t> </a:t>
            </a:r>
            <a:r>
              <a:rPr lang="en-US" dirty="0" smtClean="0"/>
              <a:t>learning”?</a:t>
            </a:r>
            <a:endParaRPr lang="en-US" dirty="0"/>
          </a:p>
        </p:txBody>
      </p:sp>
      <p:sp>
        <p:nvSpPr>
          <p:cNvPr id="3" name="TextBox 2"/>
          <p:cNvSpPr txBox="1"/>
          <p:nvPr/>
        </p:nvSpPr>
        <p:spPr>
          <a:xfrm>
            <a:off x="1872262" y="3027021"/>
            <a:ext cx="4942379" cy="1384995"/>
          </a:xfrm>
          <a:prstGeom prst="rect">
            <a:avLst/>
          </a:prstGeom>
          <a:noFill/>
        </p:spPr>
        <p:txBody>
          <a:bodyPr wrap="none" rtlCol="0">
            <a:spAutoFit/>
          </a:bodyPr>
          <a:lstStyle/>
          <a:p>
            <a:pPr algn="ctr"/>
            <a:r>
              <a:rPr lang="en-US" sz="2800" dirty="0" smtClean="0">
                <a:latin typeface="Bradley Hand Bold"/>
                <a:cs typeface="Bradley Hand Bold"/>
              </a:rPr>
              <a:t>Let’s  digress  and  talk  about</a:t>
            </a:r>
          </a:p>
          <a:p>
            <a:pPr algn="ctr"/>
            <a:r>
              <a:rPr lang="en-US" sz="2800" dirty="0" smtClean="0">
                <a:latin typeface="Bradley Hand Bold"/>
                <a:cs typeface="Bradley Hand Bold"/>
              </a:rPr>
              <a:t>  </a:t>
            </a:r>
          </a:p>
          <a:p>
            <a:pPr algn="ctr"/>
            <a:r>
              <a:rPr lang="en-US" sz="2800" b="1" dirty="0" smtClean="0">
                <a:solidFill>
                  <a:srgbClr val="800000"/>
                </a:solidFill>
                <a:latin typeface="Bradley Hand Bold"/>
                <a:cs typeface="Bradley Hand Bold"/>
              </a:rPr>
              <a:t>Boolean  circuits</a:t>
            </a:r>
            <a:endParaRPr lang="en-US" sz="2800" b="1" dirty="0">
              <a:solidFill>
                <a:srgbClr val="800000"/>
              </a:solidFill>
              <a:latin typeface="Bradley Hand Bold"/>
              <a:cs typeface="Bradley Hand Bold"/>
            </a:endParaRPr>
          </a:p>
        </p:txBody>
      </p:sp>
    </p:spTree>
    <p:extLst>
      <p:ext uri="{BB962C8B-B14F-4D97-AF65-F5344CB8AC3E}">
        <p14:creationId xmlns:p14="http://schemas.microsoft.com/office/powerpoint/2010/main" val="70752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but why “</a:t>
            </a:r>
            <a:r>
              <a:rPr lang="en-US" i="1" dirty="0" smtClean="0">
                <a:solidFill>
                  <a:srgbClr val="C00000"/>
                </a:solidFill>
              </a:rPr>
              <a:t>deep</a:t>
            </a:r>
            <a:r>
              <a:rPr lang="en-US" dirty="0" smtClean="0">
                <a:solidFill>
                  <a:srgbClr val="C00000"/>
                </a:solidFill>
              </a:rPr>
              <a:t> </a:t>
            </a:r>
            <a:r>
              <a:rPr lang="en-US" dirty="0" smtClean="0"/>
              <a:t>learning”?</a:t>
            </a:r>
            <a:endParaRPr lang="en-US" dirty="0"/>
          </a:p>
        </p:txBody>
      </p:sp>
      <p:sp>
        <p:nvSpPr>
          <p:cNvPr id="4" name="Oval 3"/>
          <p:cNvSpPr/>
          <p:nvPr/>
        </p:nvSpPr>
        <p:spPr bwMode="auto">
          <a:xfrm>
            <a:off x="6233829" y="152445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6975660" y="152445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104776" y="1535201"/>
            <a:ext cx="3552824" cy="451600"/>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t>Consider circuits built of:    </a:t>
            </a:r>
            <a:r>
              <a:rPr lang="en-US" b="1" dirty="0" smtClean="0"/>
              <a:t>⋁, ⋀, </a:t>
            </a:r>
            <a:r>
              <a:rPr lang="en-US" sz="1600" dirty="0"/>
              <a:t>¬</a:t>
            </a:r>
            <a:endParaRPr lang="en-US" sz="1400" dirty="0"/>
          </a:p>
          <a:p>
            <a:endParaRPr lang="en-US" sz="1600" b="1" dirty="0"/>
          </a:p>
          <a:p>
            <a:r>
              <a:rPr lang="en-US" b="1" dirty="0" smtClean="0"/>
              <a:t> </a:t>
            </a:r>
            <a:endParaRPr lang="en-US" sz="1600" b="1"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5522257" y="152445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4108764" y="2971798"/>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4108764" y="237340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46" name="Straight Connector 45"/>
          <p:cNvCxnSpPr>
            <a:stCxn id="43" idx="0"/>
            <a:endCxn id="45" idx="4"/>
          </p:cNvCxnSpPr>
          <p:nvPr/>
        </p:nvCxnSpPr>
        <p:spPr bwMode="auto">
          <a:xfrm flipV="1">
            <a:off x="4334003" y="2844054"/>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8" name="Straight Connector 47"/>
          <p:cNvCxnSpPr>
            <a:endCxn id="43" idx="3"/>
          </p:cNvCxnSpPr>
          <p:nvPr/>
        </p:nvCxnSpPr>
        <p:spPr bwMode="auto">
          <a:xfrm flipV="1">
            <a:off x="3960848" y="3373520"/>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2" name="Straight Connector 51"/>
          <p:cNvCxnSpPr/>
          <p:nvPr/>
        </p:nvCxnSpPr>
        <p:spPr bwMode="auto">
          <a:xfrm flipH="1" flipV="1">
            <a:off x="4493270" y="3365397"/>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4" name="Oval 53"/>
          <p:cNvSpPr/>
          <p:nvPr/>
        </p:nvSpPr>
        <p:spPr bwMode="auto">
          <a:xfrm>
            <a:off x="5457266" y="237340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5" name="Oval 54"/>
          <p:cNvSpPr/>
          <p:nvPr/>
        </p:nvSpPr>
        <p:spPr bwMode="auto">
          <a:xfrm>
            <a:off x="5072760" y="2971798"/>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57" name="Straight Connector 56"/>
          <p:cNvCxnSpPr/>
          <p:nvPr/>
        </p:nvCxnSpPr>
        <p:spPr bwMode="auto">
          <a:xfrm flipV="1">
            <a:off x="5297998" y="3440206"/>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8" name="Straight Connector 57"/>
          <p:cNvCxnSpPr/>
          <p:nvPr/>
        </p:nvCxnSpPr>
        <p:spPr bwMode="auto">
          <a:xfrm flipV="1">
            <a:off x="5309350" y="2775129"/>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9" name="Straight Connector 58"/>
          <p:cNvCxnSpPr/>
          <p:nvPr/>
        </p:nvCxnSpPr>
        <p:spPr bwMode="auto">
          <a:xfrm flipH="1" flipV="1">
            <a:off x="5841772" y="2767006"/>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60" name="Oval 59"/>
          <p:cNvSpPr/>
          <p:nvPr/>
        </p:nvSpPr>
        <p:spPr bwMode="auto">
          <a:xfrm>
            <a:off x="5830420" y="2969559"/>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61" name="Straight Connector 60"/>
          <p:cNvCxnSpPr/>
          <p:nvPr/>
        </p:nvCxnSpPr>
        <p:spPr bwMode="auto">
          <a:xfrm flipV="1">
            <a:off x="6077924" y="3439084"/>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25" name="TextBox 24"/>
          <p:cNvSpPr txBox="1"/>
          <p:nvPr/>
        </p:nvSpPr>
        <p:spPr>
          <a:xfrm>
            <a:off x="4633353" y="2723260"/>
            <a:ext cx="453970" cy="369332"/>
          </a:xfrm>
          <a:prstGeom prst="rect">
            <a:avLst/>
          </a:prstGeom>
          <a:noFill/>
        </p:spPr>
        <p:txBody>
          <a:bodyPr wrap="none" rtlCol="0">
            <a:spAutoFit/>
          </a:bodyPr>
          <a:lstStyle/>
          <a:p>
            <a:r>
              <a:rPr lang="en-US" smtClean="0"/>
              <a:t>==</a:t>
            </a:r>
            <a:endParaRPr lang="en-US"/>
          </a:p>
        </p:txBody>
      </p:sp>
      <p:sp>
        <p:nvSpPr>
          <p:cNvPr id="63" name="Oval 62"/>
          <p:cNvSpPr/>
          <p:nvPr/>
        </p:nvSpPr>
        <p:spPr bwMode="auto">
          <a:xfrm>
            <a:off x="6858973" y="297179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64" name="Oval 63"/>
          <p:cNvSpPr/>
          <p:nvPr/>
        </p:nvSpPr>
        <p:spPr bwMode="auto">
          <a:xfrm>
            <a:off x="6858973" y="2373402"/>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66" name="Straight Connector 65"/>
          <p:cNvCxnSpPr/>
          <p:nvPr/>
        </p:nvCxnSpPr>
        <p:spPr bwMode="auto">
          <a:xfrm flipV="1">
            <a:off x="7084212" y="2844049"/>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7" name="Straight Connector 66"/>
          <p:cNvCxnSpPr/>
          <p:nvPr/>
        </p:nvCxnSpPr>
        <p:spPr bwMode="auto">
          <a:xfrm flipV="1">
            <a:off x="6711057" y="3373515"/>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8" name="Straight Connector 67"/>
          <p:cNvCxnSpPr/>
          <p:nvPr/>
        </p:nvCxnSpPr>
        <p:spPr bwMode="auto">
          <a:xfrm flipH="1" flipV="1">
            <a:off x="7243479" y="3365392"/>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4" name="Oval 73"/>
          <p:cNvSpPr/>
          <p:nvPr/>
        </p:nvSpPr>
        <p:spPr bwMode="auto">
          <a:xfrm>
            <a:off x="8207475" y="2373402"/>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75" name="Oval 74"/>
          <p:cNvSpPr/>
          <p:nvPr/>
        </p:nvSpPr>
        <p:spPr bwMode="auto">
          <a:xfrm>
            <a:off x="7822969" y="297179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80" name="Straight Connector 79"/>
          <p:cNvCxnSpPr/>
          <p:nvPr/>
        </p:nvCxnSpPr>
        <p:spPr bwMode="auto">
          <a:xfrm flipV="1">
            <a:off x="8048207" y="3440201"/>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1" name="Straight Connector 80"/>
          <p:cNvCxnSpPr/>
          <p:nvPr/>
        </p:nvCxnSpPr>
        <p:spPr bwMode="auto">
          <a:xfrm flipV="1">
            <a:off x="8059559" y="2775124"/>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2" name="Straight Connector 81"/>
          <p:cNvCxnSpPr/>
          <p:nvPr/>
        </p:nvCxnSpPr>
        <p:spPr bwMode="auto">
          <a:xfrm flipH="1" flipV="1">
            <a:off x="8591981" y="2767001"/>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83" name="Oval 82"/>
          <p:cNvSpPr/>
          <p:nvPr/>
        </p:nvSpPr>
        <p:spPr bwMode="auto">
          <a:xfrm>
            <a:off x="8580629" y="296955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Arial" charset="0"/>
              </a:rPr>
              <a:t>¬</a:t>
            </a:r>
            <a:endParaRPr kumimoji="0" lang="en-US" sz="1800" i="0" u="none" strike="noStrike" cap="none" normalizeH="0" baseline="0" dirty="0" smtClean="0">
              <a:ln>
                <a:noFill/>
              </a:ln>
              <a:solidFill>
                <a:schemeClr val="tx1"/>
              </a:solidFill>
              <a:effectLst/>
              <a:latin typeface="Arial" charset="0"/>
            </a:endParaRPr>
          </a:p>
        </p:txBody>
      </p:sp>
      <p:cxnSp>
        <p:nvCxnSpPr>
          <p:cNvPr id="84" name="Straight Connector 83"/>
          <p:cNvCxnSpPr/>
          <p:nvPr/>
        </p:nvCxnSpPr>
        <p:spPr bwMode="auto">
          <a:xfrm flipV="1">
            <a:off x="8828133" y="3439079"/>
            <a:ext cx="0" cy="127744"/>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85" name="TextBox 84"/>
          <p:cNvSpPr txBox="1"/>
          <p:nvPr/>
        </p:nvSpPr>
        <p:spPr>
          <a:xfrm>
            <a:off x="7383562" y="2723255"/>
            <a:ext cx="453970" cy="369332"/>
          </a:xfrm>
          <a:prstGeom prst="rect">
            <a:avLst/>
          </a:prstGeom>
          <a:noFill/>
        </p:spPr>
        <p:txBody>
          <a:bodyPr wrap="none" rtlCol="0">
            <a:spAutoFit/>
          </a:bodyPr>
          <a:lstStyle/>
          <a:p>
            <a:r>
              <a:rPr lang="en-US" smtClean="0"/>
              <a:t>==</a:t>
            </a:r>
            <a:endParaRPr lang="en-US"/>
          </a:p>
        </p:txBody>
      </p:sp>
      <p:sp>
        <p:nvSpPr>
          <p:cNvPr id="86" name="Rectangle 85"/>
          <p:cNvSpPr/>
          <p:nvPr/>
        </p:nvSpPr>
        <p:spPr bwMode="auto">
          <a:xfrm>
            <a:off x="80325" y="2647278"/>
            <a:ext cx="3552824" cy="451600"/>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t>Can always push </a:t>
            </a:r>
            <a:r>
              <a:rPr lang="en-US" sz="1600" dirty="0" smtClean="0"/>
              <a:t>¬ to bottom layer</a:t>
            </a:r>
            <a:endParaRPr lang="en-US" sz="1400" dirty="0"/>
          </a:p>
          <a:p>
            <a:endParaRPr lang="en-US" sz="1600" b="1" dirty="0"/>
          </a:p>
          <a:p>
            <a:r>
              <a:rPr lang="en-US" b="1" dirty="0" smtClean="0"/>
              <a:t> </a:t>
            </a:r>
            <a:endParaRPr lang="en-US" sz="1600" b="1"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72110" y="3830952"/>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90" name="Straight Connector 89"/>
          <p:cNvCxnSpPr/>
          <p:nvPr/>
        </p:nvCxnSpPr>
        <p:spPr bwMode="auto">
          <a:xfrm flipV="1">
            <a:off x="5224194" y="4232674"/>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1" name="Straight Connector 90"/>
          <p:cNvCxnSpPr/>
          <p:nvPr/>
        </p:nvCxnSpPr>
        <p:spPr bwMode="auto">
          <a:xfrm flipH="1" flipV="1">
            <a:off x="5756616" y="4224551"/>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4" name="Oval 93"/>
          <p:cNvSpPr/>
          <p:nvPr/>
        </p:nvSpPr>
        <p:spPr bwMode="auto">
          <a:xfrm>
            <a:off x="4987604" y="442710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95" name="Straight Connector 94"/>
          <p:cNvCxnSpPr/>
          <p:nvPr/>
        </p:nvCxnSpPr>
        <p:spPr bwMode="auto">
          <a:xfrm flipV="1">
            <a:off x="4902448" y="4828826"/>
            <a:ext cx="15112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6" name="Straight Connector 95"/>
          <p:cNvCxnSpPr/>
          <p:nvPr/>
        </p:nvCxnSpPr>
        <p:spPr bwMode="auto">
          <a:xfrm flipH="1" flipV="1">
            <a:off x="5372111" y="4820703"/>
            <a:ext cx="151126" cy="19106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7" name="Oval 96"/>
          <p:cNvSpPr/>
          <p:nvPr/>
        </p:nvSpPr>
        <p:spPr bwMode="auto">
          <a:xfrm>
            <a:off x="5745264" y="442710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98" name="Straight Connector 97"/>
          <p:cNvCxnSpPr/>
          <p:nvPr/>
        </p:nvCxnSpPr>
        <p:spPr bwMode="auto">
          <a:xfrm flipV="1">
            <a:off x="5660108" y="4828826"/>
            <a:ext cx="151127" cy="18293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9" name="Straight Connector 98"/>
          <p:cNvCxnSpPr/>
          <p:nvPr/>
        </p:nvCxnSpPr>
        <p:spPr bwMode="auto">
          <a:xfrm flipH="1" flipV="1">
            <a:off x="6129771" y="4820703"/>
            <a:ext cx="151126" cy="202553"/>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00" name="TextBox 99"/>
          <p:cNvSpPr txBox="1"/>
          <p:nvPr/>
        </p:nvSpPr>
        <p:spPr>
          <a:xfrm>
            <a:off x="6229489" y="4112224"/>
            <a:ext cx="453970" cy="369332"/>
          </a:xfrm>
          <a:prstGeom prst="rect">
            <a:avLst/>
          </a:prstGeom>
          <a:noFill/>
        </p:spPr>
        <p:txBody>
          <a:bodyPr wrap="none" rtlCol="0">
            <a:spAutoFit/>
          </a:bodyPr>
          <a:lstStyle/>
          <a:p>
            <a:r>
              <a:rPr lang="en-US" smtClean="0"/>
              <a:t>==</a:t>
            </a:r>
            <a:endParaRPr lang="en-US"/>
          </a:p>
        </p:txBody>
      </p:sp>
      <p:sp>
        <p:nvSpPr>
          <p:cNvPr id="101" name="Oval 100"/>
          <p:cNvSpPr/>
          <p:nvPr/>
        </p:nvSpPr>
        <p:spPr bwMode="auto">
          <a:xfrm>
            <a:off x="6858973" y="4069202"/>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102" name="Straight Connector 101"/>
          <p:cNvCxnSpPr/>
          <p:nvPr/>
        </p:nvCxnSpPr>
        <p:spPr bwMode="auto">
          <a:xfrm flipV="1">
            <a:off x="6711057" y="4470924"/>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3" name="Straight Connector 102"/>
          <p:cNvCxnSpPr/>
          <p:nvPr/>
        </p:nvCxnSpPr>
        <p:spPr bwMode="auto">
          <a:xfrm flipH="1" flipV="1">
            <a:off x="7243479" y="4462801"/>
            <a:ext cx="213887" cy="19443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4" name="Straight Connector 103"/>
          <p:cNvCxnSpPr/>
          <p:nvPr/>
        </p:nvCxnSpPr>
        <p:spPr bwMode="auto">
          <a:xfrm flipV="1">
            <a:off x="6951914" y="4536438"/>
            <a:ext cx="60085" cy="211284"/>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5" name="Straight Connector 104"/>
          <p:cNvCxnSpPr/>
          <p:nvPr/>
        </p:nvCxnSpPr>
        <p:spPr bwMode="auto">
          <a:xfrm flipH="1" flipV="1">
            <a:off x="7167809" y="4536438"/>
            <a:ext cx="60085" cy="211284"/>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06" name="Rectangle 105"/>
          <p:cNvSpPr/>
          <p:nvPr/>
        </p:nvSpPr>
        <p:spPr bwMode="auto">
          <a:xfrm>
            <a:off x="314678" y="4063941"/>
            <a:ext cx="2590201" cy="640706"/>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t>Assume alternating </a:t>
            </a:r>
            <a:r>
              <a:rPr lang="en-US" b="1" dirty="0"/>
              <a:t>⋁</a:t>
            </a:r>
            <a:r>
              <a:rPr lang="en-US" sz="1400" b="1" dirty="0"/>
              <a:t>, </a:t>
            </a:r>
            <a:r>
              <a:rPr lang="en-US" b="1" dirty="0" smtClean="0"/>
              <a:t>⋀</a:t>
            </a:r>
          </a:p>
          <a:p>
            <a:r>
              <a:rPr lang="en-US" sz="1400" dirty="0" smtClean="0"/>
              <a:t>Unlimited fan-in</a:t>
            </a:r>
            <a:endParaRPr lang="en-US" sz="1400" dirty="0"/>
          </a:p>
          <a:p>
            <a:endParaRPr lang="en-US" sz="1600" b="1" dirty="0"/>
          </a:p>
          <a:p>
            <a:r>
              <a:rPr lang="en-US" b="1" dirty="0" smtClean="0"/>
              <a:t> </a:t>
            </a:r>
            <a:endParaRPr lang="en-US" sz="1600" b="1"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7" name="Rectangle 106"/>
          <p:cNvSpPr/>
          <p:nvPr/>
        </p:nvSpPr>
        <p:spPr bwMode="auto">
          <a:xfrm>
            <a:off x="2052430" y="5705459"/>
            <a:ext cx="3630074" cy="759056"/>
          </a:xfrm>
          <a:prstGeom prst="rect">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Assume a </a:t>
            </a:r>
            <a:r>
              <a:rPr kumimoji="0" lang="en-US" sz="1800" b="0" i="0" u="none" strike="noStrike" cap="none" normalizeH="0" baseline="0" dirty="0" smtClean="0">
                <a:ln>
                  <a:noFill/>
                </a:ln>
                <a:solidFill>
                  <a:schemeClr val="tx1"/>
                </a:solidFill>
                <a:effectLst/>
                <a:latin typeface="Arial" charset="0"/>
              </a:rPr>
              <a:t>circuit C</a:t>
            </a:r>
            <a:r>
              <a:rPr kumimoji="0" lang="en-US" sz="1800" b="0" i="0" u="none" strike="noStrike" cap="none" normalizeH="0" baseline="-25000" dirty="0" smtClean="0">
                <a:ln>
                  <a:noFill/>
                </a:ln>
                <a:solidFill>
                  <a:schemeClr val="tx1"/>
                </a:solidFill>
                <a:effectLst/>
                <a:latin typeface="Arial" charset="0"/>
              </a:rPr>
              <a:t>n</a:t>
            </a:r>
            <a:r>
              <a:rPr kumimoji="0" lang="en-US" sz="1800" b="0" i="0" u="none" strike="noStrike" cap="none" normalizeH="0" dirty="0" smtClean="0">
                <a:ln>
                  <a:noFill/>
                </a:ln>
                <a:solidFill>
                  <a:schemeClr val="tx1"/>
                </a:solidFill>
                <a:effectLst/>
                <a:latin typeface="Arial" charset="0"/>
              </a:rPr>
              <a:t> that handles</a:t>
            </a:r>
            <a:r>
              <a:rPr lang="en-US" dirty="0"/>
              <a:t> </a:t>
            </a:r>
            <a:r>
              <a:rPr lang="en-US" dirty="0" smtClean="0"/>
              <a:t>all inputs of length n</a:t>
            </a:r>
            <a:endParaRPr kumimoji="0" lang="en-US" sz="1800" b="0" i="0" u="none" strike="noStrike" cap="none" normalizeH="0" dirty="0" smtClean="0">
              <a:ln>
                <a:noFill/>
              </a:ln>
              <a:solidFill>
                <a:schemeClr val="tx1"/>
              </a:solidFill>
              <a:effectLst/>
              <a:latin typeface="Arial" charset="0"/>
            </a:endParaRPr>
          </a:p>
        </p:txBody>
      </p:sp>
      <p:sp>
        <p:nvSpPr>
          <p:cNvPr id="35" name="Rectangle 34"/>
          <p:cNvSpPr/>
          <p:nvPr/>
        </p:nvSpPr>
        <p:spPr bwMode="auto">
          <a:xfrm>
            <a:off x="7208845" y="6464515"/>
            <a:ext cx="1653103" cy="228601"/>
          </a:xfrm>
          <a:prstGeom prst="rect">
            <a:avLst/>
          </a:prstGeom>
          <a:solidFill>
            <a:srgbClr val="E3DAC1"/>
          </a:solidFill>
          <a:ln w="12700" cap="flat" cmpd="sng" algn="ctr">
            <a:solidFill>
              <a:srgbClr val="E3DA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37" name="TextBox 36"/>
          <p:cNvSpPr txBox="1"/>
          <p:nvPr/>
        </p:nvSpPr>
        <p:spPr>
          <a:xfrm>
            <a:off x="7881235" y="6380701"/>
            <a:ext cx="327334" cy="400110"/>
          </a:xfrm>
          <a:prstGeom prst="rect">
            <a:avLst/>
          </a:prstGeom>
          <a:noFill/>
        </p:spPr>
        <p:txBody>
          <a:bodyPr wrap="none" rtlCol="0">
            <a:spAutoFit/>
          </a:bodyPr>
          <a:lstStyle/>
          <a:p>
            <a:r>
              <a:rPr lang="en-US" sz="2000" dirty="0" smtClean="0"/>
              <a:t>n</a:t>
            </a:r>
            <a:endParaRPr lang="en-US" sz="2000" dirty="0"/>
          </a:p>
        </p:txBody>
      </p:sp>
      <p:sp>
        <p:nvSpPr>
          <p:cNvPr id="41" name="Triangle 40"/>
          <p:cNvSpPr/>
          <p:nvPr/>
        </p:nvSpPr>
        <p:spPr bwMode="auto">
          <a:xfrm>
            <a:off x="7208846" y="5088300"/>
            <a:ext cx="1653102" cy="1245059"/>
          </a:xfrm>
          <a:prstGeom prst="triangle">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r>
              <a:rPr kumimoji="0" lang="en-US" sz="2800" b="0" i="0" u="none" strike="noStrike" cap="none" normalizeH="0" baseline="-25000" dirty="0" smtClean="0">
                <a:ln>
                  <a:noFill/>
                </a:ln>
                <a:solidFill>
                  <a:schemeClr val="tx1"/>
                </a:solidFill>
                <a:effectLst/>
                <a:latin typeface="Arial" charset="0"/>
              </a:rPr>
              <a:t>n</a:t>
            </a:r>
            <a:endParaRPr kumimoji="0" lang="en-US" sz="2800" b="0" i="0" u="none" strike="noStrike" cap="none" normalizeH="0" baseline="0" dirty="0" smtClean="0">
              <a:ln>
                <a:noFill/>
              </a:ln>
              <a:solidFill>
                <a:schemeClr val="tx1"/>
              </a:solidFill>
              <a:effectLst/>
              <a:latin typeface="Arial" charset="0"/>
            </a:endParaRPr>
          </a:p>
        </p:txBody>
      </p:sp>
      <p:cxnSp>
        <p:nvCxnSpPr>
          <p:cNvPr id="109" name="Straight Arrow Connector 108"/>
          <p:cNvCxnSpPr>
            <a:stCxn id="37" idx="3"/>
            <a:endCxn id="35" idx="3"/>
          </p:cNvCxnSpPr>
          <p:nvPr/>
        </p:nvCxnSpPr>
        <p:spPr bwMode="auto">
          <a:xfrm flipV="1">
            <a:off x="8208569" y="6578816"/>
            <a:ext cx="653379" cy="194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10" name="Straight Arrow Connector 109"/>
          <p:cNvCxnSpPr/>
          <p:nvPr/>
        </p:nvCxnSpPr>
        <p:spPr bwMode="auto">
          <a:xfrm flipH="1" flipV="1">
            <a:off x="7192749" y="6582506"/>
            <a:ext cx="693723" cy="194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Tree>
    <p:extLst>
      <p:ext uri="{BB962C8B-B14F-4D97-AF65-F5344CB8AC3E}">
        <p14:creationId xmlns:p14="http://schemas.microsoft.com/office/powerpoint/2010/main" val="29236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dissolve">
                                      <p:cBhvr>
                                        <p:cTn id="16" dur="500"/>
                                        <p:tgtEl>
                                          <p:spTgt spid="48"/>
                                        </p:tgtEl>
                                      </p:cBhvr>
                                    </p:animEffect>
                                  </p:childTnLst>
                                </p:cTn>
                              </p:par>
                              <p:par>
                                <p:cTn id="17" presetID="9"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dissolve">
                                      <p:cBhvr>
                                        <p:cTn id="19" dur="500"/>
                                        <p:tgtEl>
                                          <p:spTgt spid="5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dissolve">
                                      <p:cBhvr>
                                        <p:cTn id="25" dur="500"/>
                                        <p:tgtEl>
                                          <p:spTgt spid="55"/>
                                        </p:tgtEl>
                                      </p:cBhvr>
                                    </p:animEffect>
                                  </p:childTnLst>
                                </p:cTn>
                              </p:par>
                              <p:par>
                                <p:cTn id="26" presetID="9"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dissolve">
                                      <p:cBhvr>
                                        <p:cTn id="28" dur="500"/>
                                        <p:tgtEl>
                                          <p:spTgt spid="57"/>
                                        </p:tgtEl>
                                      </p:cBhvr>
                                    </p:animEffect>
                                  </p:childTnLst>
                                </p:cTn>
                              </p:par>
                              <p:par>
                                <p:cTn id="29" presetID="9"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par>
                                <p:cTn id="38" presetID="9"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dissolve">
                                      <p:cBhvr>
                                        <p:cTn id="46" dur="500"/>
                                        <p:tgtEl>
                                          <p:spTgt spid="6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par>
                                <p:cTn id="50" presetID="9"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dissolve">
                                      <p:cBhvr>
                                        <p:cTn id="52" dur="500"/>
                                        <p:tgtEl>
                                          <p:spTgt spid="66"/>
                                        </p:tgtEl>
                                      </p:cBhvr>
                                    </p:animEffect>
                                  </p:childTnLst>
                                </p:cTn>
                              </p:par>
                              <p:par>
                                <p:cTn id="53" presetID="9"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dissolve">
                                      <p:cBhvr>
                                        <p:cTn id="55" dur="500"/>
                                        <p:tgtEl>
                                          <p:spTgt spid="67"/>
                                        </p:tgtEl>
                                      </p:cBhvr>
                                    </p:animEffect>
                                  </p:childTnLst>
                                </p:cTn>
                              </p:par>
                              <p:par>
                                <p:cTn id="56" presetID="9" presetClass="entr" presetSubtype="0" fill="hold"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dissolve">
                                      <p:cBhvr>
                                        <p:cTn id="58" dur="500"/>
                                        <p:tgtEl>
                                          <p:spTgt spid="6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dissolve">
                                      <p:cBhvr>
                                        <p:cTn id="61" dur="500"/>
                                        <p:tgtEl>
                                          <p:spTgt spid="7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dissolve">
                                      <p:cBhvr>
                                        <p:cTn id="64" dur="500"/>
                                        <p:tgtEl>
                                          <p:spTgt spid="75"/>
                                        </p:tgtEl>
                                      </p:cBhvr>
                                    </p:animEffect>
                                  </p:childTnLst>
                                </p:cTn>
                              </p:par>
                              <p:par>
                                <p:cTn id="65" presetID="9"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dissolve">
                                      <p:cBhvr>
                                        <p:cTn id="67" dur="500"/>
                                        <p:tgtEl>
                                          <p:spTgt spid="80"/>
                                        </p:tgtEl>
                                      </p:cBhvr>
                                    </p:animEffect>
                                  </p:childTnLst>
                                </p:cTn>
                              </p:par>
                              <p:par>
                                <p:cTn id="68" presetID="9"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dissolve">
                                      <p:cBhvr>
                                        <p:cTn id="70" dur="500"/>
                                        <p:tgtEl>
                                          <p:spTgt spid="81"/>
                                        </p:tgtEl>
                                      </p:cBhvr>
                                    </p:animEffect>
                                  </p:childTnLst>
                                </p:cTn>
                              </p:par>
                              <p:par>
                                <p:cTn id="71" presetID="9"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dissolve">
                                      <p:cBhvr>
                                        <p:cTn id="73" dur="500"/>
                                        <p:tgtEl>
                                          <p:spTgt spid="82"/>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dissolve">
                                      <p:cBhvr>
                                        <p:cTn id="76" dur="500"/>
                                        <p:tgtEl>
                                          <p:spTgt spid="83"/>
                                        </p:tgtEl>
                                      </p:cBhvr>
                                    </p:animEffect>
                                  </p:childTnLst>
                                </p:cTn>
                              </p:par>
                              <p:par>
                                <p:cTn id="77" presetID="9"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dissolve">
                                      <p:cBhvr>
                                        <p:cTn id="79" dur="500"/>
                                        <p:tgtEl>
                                          <p:spTgt spid="84"/>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dissolve">
                                      <p:cBhvr>
                                        <p:cTn id="82" dur="500"/>
                                        <p:tgtEl>
                                          <p:spTgt spid="8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dissolve">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dissolve">
                                      <p:cBhvr>
                                        <p:cTn id="90" dur="500"/>
                                        <p:tgtEl>
                                          <p:spTgt spid="87"/>
                                        </p:tgtEl>
                                      </p:cBhvr>
                                    </p:animEffect>
                                  </p:childTnLst>
                                </p:cTn>
                              </p:par>
                              <p:par>
                                <p:cTn id="91" presetID="9"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dissolve">
                                      <p:cBhvr>
                                        <p:cTn id="93" dur="500"/>
                                        <p:tgtEl>
                                          <p:spTgt spid="90"/>
                                        </p:tgtEl>
                                      </p:cBhvr>
                                    </p:animEffect>
                                  </p:childTnLst>
                                </p:cTn>
                              </p:par>
                              <p:par>
                                <p:cTn id="94" presetID="9" presetClass="entr" presetSubtype="0" fill="hold" nodeType="with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dissolve">
                                      <p:cBhvr>
                                        <p:cTn id="96" dur="500"/>
                                        <p:tgtEl>
                                          <p:spTgt spid="9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dissolve">
                                      <p:cBhvr>
                                        <p:cTn id="99" dur="500"/>
                                        <p:tgtEl>
                                          <p:spTgt spid="94"/>
                                        </p:tgtEl>
                                      </p:cBhvr>
                                    </p:animEffect>
                                  </p:childTnLst>
                                </p:cTn>
                              </p:par>
                              <p:par>
                                <p:cTn id="100" presetID="9" presetClass="entr" presetSubtype="0"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dissolve">
                                      <p:cBhvr>
                                        <p:cTn id="102" dur="500"/>
                                        <p:tgtEl>
                                          <p:spTgt spid="95"/>
                                        </p:tgtEl>
                                      </p:cBhvr>
                                    </p:animEffect>
                                  </p:childTnLst>
                                </p:cTn>
                              </p:par>
                              <p:par>
                                <p:cTn id="103" presetID="9" presetClass="entr" presetSubtype="0"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animEffect transition="in" filter="dissolve">
                                      <p:cBhvr>
                                        <p:cTn id="105" dur="500"/>
                                        <p:tgtEl>
                                          <p:spTgt spid="9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dissolve">
                                      <p:cBhvr>
                                        <p:cTn id="108" dur="500"/>
                                        <p:tgtEl>
                                          <p:spTgt spid="97"/>
                                        </p:tgtEl>
                                      </p:cBhvr>
                                    </p:animEffect>
                                  </p:childTnLst>
                                </p:cTn>
                              </p:par>
                              <p:par>
                                <p:cTn id="109" presetID="9" presetClass="entr" presetSubtype="0" fill="hold" nodeType="withEffect">
                                  <p:stCondLst>
                                    <p:cond delay="0"/>
                                  </p:stCondLst>
                                  <p:childTnLst>
                                    <p:set>
                                      <p:cBhvr>
                                        <p:cTn id="110" dur="1" fill="hold">
                                          <p:stCondLst>
                                            <p:cond delay="0"/>
                                          </p:stCondLst>
                                        </p:cTn>
                                        <p:tgtEl>
                                          <p:spTgt spid="98"/>
                                        </p:tgtEl>
                                        <p:attrNameLst>
                                          <p:attrName>style.visibility</p:attrName>
                                        </p:attrNameLst>
                                      </p:cBhvr>
                                      <p:to>
                                        <p:strVal val="visible"/>
                                      </p:to>
                                    </p:set>
                                    <p:animEffect transition="in" filter="dissolve">
                                      <p:cBhvr>
                                        <p:cTn id="111" dur="500"/>
                                        <p:tgtEl>
                                          <p:spTgt spid="98"/>
                                        </p:tgtEl>
                                      </p:cBhvr>
                                    </p:animEffect>
                                  </p:childTnLst>
                                </p:cTn>
                              </p:par>
                              <p:par>
                                <p:cTn id="112" presetID="9" presetClass="entr" presetSubtype="0" fill="hold" nodeType="with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dissolve">
                                      <p:cBhvr>
                                        <p:cTn id="114" dur="500"/>
                                        <p:tgtEl>
                                          <p:spTgt spid="9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dissolve">
                                      <p:cBhvr>
                                        <p:cTn id="117" dur="500"/>
                                        <p:tgtEl>
                                          <p:spTgt spid="10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dissolve">
                                      <p:cBhvr>
                                        <p:cTn id="120" dur="500"/>
                                        <p:tgtEl>
                                          <p:spTgt spid="101"/>
                                        </p:tgtEl>
                                      </p:cBhvr>
                                    </p:animEffect>
                                  </p:childTnLst>
                                </p:cTn>
                              </p:par>
                              <p:par>
                                <p:cTn id="121" presetID="9" presetClass="entr" presetSubtype="0" fill="hold" nodeType="withEffect">
                                  <p:stCondLst>
                                    <p:cond delay="0"/>
                                  </p:stCondLst>
                                  <p:childTnLst>
                                    <p:set>
                                      <p:cBhvr>
                                        <p:cTn id="122" dur="1" fill="hold">
                                          <p:stCondLst>
                                            <p:cond delay="0"/>
                                          </p:stCondLst>
                                        </p:cTn>
                                        <p:tgtEl>
                                          <p:spTgt spid="102"/>
                                        </p:tgtEl>
                                        <p:attrNameLst>
                                          <p:attrName>style.visibility</p:attrName>
                                        </p:attrNameLst>
                                      </p:cBhvr>
                                      <p:to>
                                        <p:strVal val="visible"/>
                                      </p:to>
                                    </p:set>
                                    <p:animEffect transition="in" filter="dissolve">
                                      <p:cBhvr>
                                        <p:cTn id="123" dur="500"/>
                                        <p:tgtEl>
                                          <p:spTgt spid="102"/>
                                        </p:tgtEl>
                                      </p:cBhvr>
                                    </p:animEffect>
                                  </p:childTnLst>
                                </p:cTn>
                              </p:par>
                              <p:par>
                                <p:cTn id="124" presetID="9" presetClass="entr" presetSubtype="0" fill="hold" nodeType="withEffect">
                                  <p:stCondLst>
                                    <p:cond delay="0"/>
                                  </p:stCondLst>
                                  <p:childTnLst>
                                    <p:set>
                                      <p:cBhvr>
                                        <p:cTn id="125" dur="1" fill="hold">
                                          <p:stCondLst>
                                            <p:cond delay="0"/>
                                          </p:stCondLst>
                                        </p:cTn>
                                        <p:tgtEl>
                                          <p:spTgt spid="103"/>
                                        </p:tgtEl>
                                        <p:attrNameLst>
                                          <p:attrName>style.visibility</p:attrName>
                                        </p:attrNameLst>
                                      </p:cBhvr>
                                      <p:to>
                                        <p:strVal val="visible"/>
                                      </p:to>
                                    </p:set>
                                    <p:animEffect transition="in" filter="dissolve">
                                      <p:cBhvr>
                                        <p:cTn id="126" dur="500"/>
                                        <p:tgtEl>
                                          <p:spTgt spid="103"/>
                                        </p:tgtEl>
                                      </p:cBhvr>
                                    </p:animEffect>
                                  </p:childTnLst>
                                </p:cTn>
                              </p:par>
                              <p:par>
                                <p:cTn id="127" presetID="9" presetClass="entr" presetSubtype="0" fill="hold" nodeType="withEffect">
                                  <p:stCondLst>
                                    <p:cond delay="0"/>
                                  </p:stCondLst>
                                  <p:childTnLst>
                                    <p:set>
                                      <p:cBhvr>
                                        <p:cTn id="128" dur="1" fill="hold">
                                          <p:stCondLst>
                                            <p:cond delay="0"/>
                                          </p:stCondLst>
                                        </p:cTn>
                                        <p:tgtEl>
                                          <p:spTgt spid="104"/>
                                        </p:tgtEl>
                                        <p:attrNameLst>
                                          <p:attrName>style.visibility</p:attrName>
                                        </p:attrNameLst>
                                      </p:cBhvr>
                                      <p:to>
                                        <p:strVal val="visible"/>
                                      </p:to>
                                    </p:set>
                                    <p:animEffect transition="in" filter="dissolve">
                                      <p:cBhvr>
                                        <p:cTn id="129" dur="500"/>
                                        <p:tgtEl>
                                          <p:spTgt spid="104"/>
                                        </p:tgtEl>
                                      </p:cBhvr>
                                    </p:animEffect>
                                  </p:childTnLst>
                                </p:cTn>
                              </p:par>
                              <p:par>
                                <p:cTn id="130" presetID="9" presetClass="entr" presetSubtype="0" fill="hold" nodeType="with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dissolve">
                                      <p:cBhvr>
                                        <p:cTn id="132" dur="500"/>
                                        <p:tgtEl>
                                          <p:spTgt spid="10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animEffect transition="in" filter="dissolve">
                                      <p:cBhvr>
                                        <p:cTn id="135" dur="500"/>
                                        <p:tgtEl>
                                          <p:spTgt spid="10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07"/>
                                        </p:tgtEl>
                                        <p:attrNameLst>
                                          <p:attrName>style.visibility</p:attrName>
                                        </p:attrNameLst>
                                      </p:cBhvr>
                                      <p:to>
                                        <p:strVal val="visible"/>
                                      </p:to>
                                    </p:set>
                                    <p:animEffect transition="in" filter="dissolve">
                                      <p:cBhvr>
                                        <p:cTn id="140" dur="500"/>
                                        <p:tgtEl>
                                          <p:spTgt spid="10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dissolve">
                                      <p:cBhvr>
                                        <p:cTn id="143" dur="500"/>
                                        <p:tgtEl>
                                          <p:spTgt spid="3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dissolve">
                                      <p:cBhvr>
                                        <p:cTn id="146" dur="500"/>
                                        <p:tgtEl>
                                          <p:spTgt spid="3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dissolve">
                                      <p:cBhvr>
                                        <p:cTn id="149" dur="500"/>
                                        <p:tgtEl>
                                          <p:spTgt spid="41"/>
                                        </p:tgtEl>
                                      </p:cBhvr>
                                    </p:animEffect>
                                  </p:childTnLst>
                                </p:cTn>
                              </p:par>
                              <p:par>
                                <p:cTn id="150" presetID="9"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dissolve">
                                      <p:cBhvr>
                                        <p:cTn id="152" dur="500"/>
                                        <p:tgtEl>
                                          <p:spTgt spid="109"/>
                                        </p:tgtEl>
                                      </p:cBhvr>
                                    </p:animEffect>
                                  </p:childTnLst>
                                </p:cTn>
                              </p:par>
                              <p:par>
                                <p:cTn id="153" presetID="9" presetClass="entr" presetSubtype="0" fill="hold" nodeType="withEffect">
                                  <p:stCondLst>
                                    <p:cond delay="0"/>
                                  </p:stCondLst>
                                  <p:childTnLst>
                                    <p:set>
                                      <p:cBhvr>
                                        <p:cTn id="154" dur="1" fill="hold">
                                          <p:stCondLst>
                                            <p:cond delay="0"/>
                                          </p:stCondLst>
                                        </p:cTn>
                                        <p:tgtEl>
                                          <p:spTgt spid="110"/>
                                        </p:tgtEl>
                                        <p:attrNameLst>
                                          <p:attrName>style.visibility</p:attrName>
                                        </p:attrNameLst>
                                      </p:cBhvr>
                                      <p:to>
                                        <p:strVal val="visible"/>
                                      </p:to>
                                    </p:set>
                                    <p:animEffect transition="in" filter="dissolve">
                                      <p:cBhvr>
                                        <p:cTn id="15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54" grpId="0" animBg="1"/>
      <p:bldP spid="55" grpId="0" animBg="1"/>
      <p:bldP spid="60" grpId="0" animBg="1"/>
      <p:bldP spid="25" grpId="0"/>
      <p:bldP spid="63" grpId="0" animBg="1"/>
      <p:bldP spid="64" grpId="0" animBg="1"/>
      <p:bldP spid="74" grpId="0" animBg="1"/>
      <p:bldP spid="75" grpId="0" animBg="1"/>
      <p:bldP spid="83" grpId="0" animBg="1"/>
      <p:bldP spid="85" grpId="0"/>
      <p:bldP spid="86" grpId="0" animBg="1"/>
      <p:bldP spid="87" grpId="0" animBg="1"/>
      <p:bldP spid="94" grpId="0" animBg="1"/>
      <p:bldP spid="97" grpId="0" animBg="1"/>
      <p:bldP spid="100" grpId="0"/>
      <p:bldP spid="101" grpId="0" animBg="1"/>
      <p:bldP spid="106" grpId="0" animBg="1"/>
      <p:bldP spid="107" grpId="0" animBg="1"/>
      <p:bldP spid="35" grpId="0" animBg="1"/>
      <p:bldP spid="37" grpId="0"/>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but why “</a:t>
            </a:r>
            <a:r>
              <a:rPr lang="en-US" i="1" dirty="0" smtClean="0">
                <a:solidFill>
                  <a:srgbClr val="C00000"/>
                </a:solidFill>
              </a:rPr>
              <a:t>deep</a:t>
            </a:r>
            <a:r>
              <a:rPr lang="en-US" dirty="0" smtClean="0">
                <a:solidFill>
                  <a:srgbClr val="C00000"/>
                </a:solidFill>
              </a:rPr>
              <a:t> </a:t>
            </a:r>
            <a:r>
              <a:rPr lang="en-US" dirty="0" smtClean="0"/>
              <a:t>learning”?</a:t>
            </a:r>
            <a:endParaRPr lang="en-US" dirty="0"/>
          </a:p>
        </p:txBody>
      </p:sp>
      <p:sp>
        <p:nvSpPr>
          <p:cNvPr id="6" name="Oval 5"/>
          <p:cNvSpPr/>
          <p:nvPr/>
        </p:nvSpPr>
        <p:spPr bwMode="auto">
          <a:xfrm>
            <a:off x="6353595" y="368897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146798" y="1420907"/>
            <a:ext cx="5029200" cy="2171699"/>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smtClean="0"/>
              <a:t>A collection of circuits C</a:t>
            </a:r>
            <a:r>
              <a:rPr lang="en-US" baseline="-25000" dirty="0" smtClean="0"/>
              <a:t>1</a:t>
            </a:r>
            <a:r>
              <a:rPr lang="en-US" dirty="0" smtClean="0"/>
              <a:t>, </a:t>
            </a:r>
            <a:r>
              <a:rPr lang="is-IS" dirty="0" smtClean="0"/>
              <a:t>…, C</a:t>
            </a:r>
            <a:r>
              <a:rPr lang="is-IS" baseline="-25000" dirty="0" smtClean="0"/>
              <a:t>n</a:t>
            </a:r>
            <a:r>
              <a:rPr lang="is-IS" dirty="0" smtClean="0"/>
              <a:t>, ... is</a:t>
            </a:r>
            <a:endParaRPr kumimoji="0" lang="en-US" sz="1800" b="0" i="0" strike="noStrike" cap="none" normalizeH="0" baseline="0" dirty="0" smtClean="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dirty="0" smtClean="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sng" strike="noStrike" cap="none" normalizeH="0" baseline="0" dirty="0" smtClean="0">
                <a:ln>
                  <a:noFill/>
                </a:ln>
                <a:solidFill>
                  <a:schemeClr val="tx1"/>
                </a:solidFill>
                <a:effectLst/>
                <a:latin typeface="Arial" charset="0"/>
              </a:rPr>
              <a:t>P-uniform</a:t>
            </a: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There is a poly-time Turing Machine 	    that on input n, outputs C</a:t>
            </a:r>
            <a:r>
              <a:rPr kumimoji="0" lang="en-US" sz="1800" b="0" i="0" u="none" strike="noStrike" cap="none" normalizeH="0" baseline="-25000" dirty="0" smtClean="0">
                <a:ln>
                  <a:noFill/>
                </a:ln>
                <a:solidFill>
                  <a:schemeClr val="tx1"/>
                </a:solidFill>
                <a:effectLst/>
                <a:latin typeface="Arial" charset="0"/>
              </a:rPr>
              <a:t>n</a:t>
            </a:r>
            <a:r>
              <a:rPr kumimoji="0" lang="en-US" sz="1800" b="0" i="0" u="none" strike="noStrike" cap="none" normalizeH="0" dirty="0" smtClean="0">
                <a:ln>
                  <a:noFill/>
                </a:ln>
                <a:solidFill>
                  <a:schemeClr val="tx1"/>
                </a:solidFill>
                <a:effectLst/>
                <a:latin typeface="Arial" charset="0"/>
              </a:rPr>
              <a:t>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A language L is computable by a P-uniform circuit family, if and only if L </a:t>
            </a:r>
            <a:r>
              <a:rPr lang="en-US" b="1" dirty="0" smtClean="0"/>
              <a:t>∈</a:t>
            </a:r>
            <a:r>
              <a:rPr lang="en-US" dirty="0" smtClean="0"/>
              <a:t> P</a:t>
            </a: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291354" y="4159620"/>
            <a:ext cx="3445120" cy="2348756"/>
          </a:xfrm>
          <a:prstGeom prst="rect">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Class AC</a:t>
            </a:r>
            <a:r>
              <a:rPr lang="en-US" u="sng" baseline="30000" dirty="0" smtClean="0"/>
              <a:t>0</a:t>
            </a:r>
            <a:r>
              <a:rPr lang="en-US" dirty="0" smtClean="0"/>
              <a:t>:</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Unlimited fan-in </a:t>
            </a:r>
            <a:r>
              <a:rPr lang="en-US" dirty="0" smtClean="0"/>
              <a:t>circuits of constant depth </a:t>
            </a:r>
            <a:r>
              <a:rPr lang="en-US" dirty="0" smtClean="0"/>
              <a:t>d</a:t>
            </a:r>
          </a:p>
          <a:p>
            <a:pPr marL="0" marR="0" indent="0" algn="l" defTabSz="914400" rtl="0" eaLnBrk="1" fontAlgn="base" latinLnBrk="0" hangingPunct="1">
              <a:lnSpc>
                <a:spcPct val="100000"/>
              </a:lnSpc>
              <a:spcBef>
                <a:spcPct val="0"/>
              </a:spcBef>
              <a:spcAft>
                <a:spcPct val="0"/>
              </a:spcAft>
              <a:buClrTx/>
              <a:buSzTx/>
              <a:buFontTx/>
              <a:buNone/>
              <a:tabLst/>
            </a:pPr>
            <a:endParaRPr lang="en-US" dirty="0"/>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Assume bottom layer fan-in 1</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4964207" y="43702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003675" y="437028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97186" y="514574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6102721" y="514574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7376274" y="5145743"/>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6025401" y="437028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3923181" y="5871878"/>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6553198" y="587187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892612" y="587187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7826751" y="5879975"/>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30" name="Straight Connector 29"/>
          <p:cNvCxnSpPr>
            <a:stCxn id="12" idx="0"/>
            <a:endCxn id="6" idx="4"/>
          </p:cNvCxnSpPr>
          <p:nvPr/>
        </p:nvCxnSpPr>
        <p:spPr bwMode="auto">
          <a:xfrm flipV="1">
            <a:off x="5189446" y="4159620"/>
            <a:ext cx="1389388" cy="210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3" name="Straight Connector 32"/>
          <p:cNvCxnSpPr>
            <a:stCxn id="18" idx="0"/>
            <a:endCxn id="6" idx="4"/>
          </p:cNvCxnSpPr>
          <p:nvPr/>
        </p:nvCxnSpPr>
        <p:spPr bwMode="auto">
          <a:xfrm flipV="1">
            <a:off x="6250640" y="4159620"/>
            <a:ext cx="328194" cy="21066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6" name="Straight Connector 35"/>
          <p:cNvCxnSpPr>
            <a:stCxn id="13" idx="0"/>
            <a:endCxn id="6" idx="4"/>
          </p:cNvCxnSpPr>
          <p:nvPr/>
        </p:nvCxnSpPr>
        <p:spPr bwMode="auto">
          <a:xfrm flipH="1" flipV="1">
            <a:off x="6578834" y="4159620"/>
            <a:ext cx="650080" cy="21066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9" name="Straight Connector 38"/>
          <p:cNvCxnSpPr>
            <a:stCxn id="12" idx="4"/>
            <a:endCxn id="14" idx="0"/>
          </p:cNvCxnSpPr>
          <p:nvPr/>
        </p:nvCxnSpPr>
        <p:spPr bwMode="auto">
          <a:xfrm flipH="1">
            <a:off x="4622425" y="4840934"/>
            <a:ext cx="567021" cy="304809"/>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4" name="Straight Connector 43"/>
          <p:cNvCxnSpPr>
            <a:stCxn id="16" idx="0"/>
            <a:endCxn id="13" idx="4"/>
          </p:cNvCxnSpPr>
          <p:nvPr/>
        </p:nvCxnSpPr>
        <p:spPr bwMode="auto">
          <a:xfrm flipH="1" flipV="1">
            <a:off x="7228914" y="4840933"/>
            <a:ext cx="372599" cy="3048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7" name="Straight Connector 46"/>
          <p:cNvCxnSpPr>
            <a:stCxn id="18" idx="4"/>
            <a:endCxn id="15" idx="0"/>
          </p:cNvCxnSpPr>
          <p:nvPr/>
        </p:nvCxnSpPr>
        <p:spPr bwMode="auto">
          <a:xfrm>
            <a:off x="6250640" y="4840933"/>
            <a:ext cx="77320" cy="3048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0" name="Straight Connector 49"/>
          <p:cNvCxnSpPr>
            <a:stCxn id="19" idx="0"/>
            <a:endCxn id="14" idx="4"/>
          </p:cNvCxnSpPr>
          <p:nvPr/>
        </p:nvCxnSpPr>
        <p:spPr bwMode="auto">
          <a:xfrm flipV="1">
            <a:off x="4148420" y="5616390"/>
            <a:ext cx="474005" cy="255488"/>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3" name="Straight Connector 52"/>
          <p:cNvCxnSpPr>
            <a:stCxn id="21" idx="0"/>
            <a:endCxn id="15" idx="4"/>
          </p:cNvCxnSpPr>
          <p:nvPr/>
        </p:nvCxnSpPr>
        <p:spPr bwMode="auto">
          <a:xfrm flipV="1">
            <a:off x="6117851" y="5616390"/>
            <a:ext cx="210109" cy="25548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56" name="Straight Connector 55"/>
          <p:cNvCxnSpPr>
            <a:stCxn id="20" idx="0"/>
            <a:endCxn id="15" idx="4"/>
          </p:cNvCxnSpPr>
          <p:nvPr/>
        </p:nvCxnSpPr>
        <p:spPr bwMode="auto">
          <a:xfrm flipH="1" flipV="1">
            <a:off x="6327960" y="5616390"/>
            <a:ext cx="450477" cy="25548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2" name="Straight Connector 61"/>
          <p:cNvCxnSpPr>
            <a:stCxn id="23" idx="0"/>
            <a:endCxn id="16" idx="4"/>
          </p:cNvCxnSpPr>
          <p:nvPr/>
        </p:nvCxnSpPr>
        <p:spPr bwMode="auto">
          <a:xfrm flipH="1" flipV="1">
            <a:off x="7601513" y="5616390"/>
            <a:ext cx="450477" cy="263585"/>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5" name="Straight Connector 64"/>
          <p:cNvCxnSpPr>
            <a:endCxn id="19" idx="4"/>
          </p:cNvCxnSpPr>
          <p:nvPr/>
        </p:nvCxnSpPr>
        <p:spPr bwMode="auto">
          <a:xfrm flipV="1">
            <a:off x="4148419" y="6342525"/>
            <a:ext cx="1" cy="16585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69" name="Oval 68"/>
          <p:cNvSpPr/>
          <p:nvPr/>
        </p:nvSpPr>
        <p:spPr bwMode="auto">
          <a:xfrm>
            <a:off x="4743444" y="5871876"/>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70" name="Straight Connector 69"/>
          <p:cNvCxnSpPr/>
          <p:nvPr/>
        </p:nvCxnSpPr>
        <p:spPr bwMode="auto">
          <a:xfrm flipV="1">
            <a:off x="4992219" y="6342523"/>
            <a:ext cx="1" cy="16585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1" name="Straight Connector 70"/>
          <p:cNvCxnSpPr/>
          <p:nvPr/>
        </p:nvCxnSpPr>
        <p:spPr bwMode="auto">
          <a:xfrm flipV="1">
            <a:off x="6117850" y="6342523"/>
            <a:ext cx="1" cy="16585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2" name="Straight Connector 71"/>
          <p:cNvCxnSpPr/>
          <p:nvPr/>
        </p:nvCxnSpPr>
        <p:spPr bwMode="auto">
          <a:xfrm flipV="1">
            <a:off x="6794124" y="6342522"/>
            <a:ext cx="1" cy="16585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3" name="Straight Connector 72"/>
          <p:cNvCxnSpPr/>
          <p:nvPr/>
        </p:nvCxnSpPr>
        <p:spPr bwMode="auto">
          <a:xfrm flipV="1">
            <a:off x="8051990" y="6350622"/>
            <a:ext cx="1" cy="16585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6" name="TextBox 75"/>
          <p:cNvSpPr txBox="1"/>
          <p:nvPr/>
        </p:nvSpPr>
        <p:spPr>
          <a:xfrm>
            <a:off x="5289165" y="5145743"/>
            <a:ext cx="457206" cy="369332"/>
          </a:xfrm>
          <a:prstGeom prst="rect">
            <a:avLst/>
          </a:prstGeom>
          <a:noFill/>
        </p:spPr>
        <p:txBody>
          <a:bodyPr wrap="square" rtlCol="0">
            <a:spAutoFit/>
          </a:bodyPr>
          <a:lstStyle/>
          <a:p>
            <a:r>
              <a:rPr lang="is-IS" dirty="0" smtClean="0"/>
              <a:t>…</a:t>
            </a:r>
            <a:endParaRPr lang="en-US" dirty="0"/>
          </a:p>
        </p:txBody>
      </p:sp>
      <p:sp>
        <p:nvSpPr>
          <p:cNvPr id="78" name="TextBox 77"/>
          <p:cNvSpPr txBox="1"/>
          <p:nvPr/>
        </p:nvSpPr>
        <p:spPr>
          <a:xfrm>
            <a:off x="6804072" y="5145743"/>
            <a:ext cx="457206" cy="369332"/>
          </a:xfrm>
          <a:prstGeom prst="rect">
            <a:avLst/>
          </a:prstGeom>
          <a:noFill/>
        </p:spPr>
        <p:txBody>
          <a:bodyPr wrap="square" rtlCol="0">
            <a:spAutoFit/>
          </a:bodyPr>
          <a:lstStyle/>
          <a:p>
            <a:r>
              <a:rPr lang="is-IS" dirty="0" smtClean="0"/>
              <a:t>…</a:t>
            </a:r>
            <a:endParaRPr lang="en-US" dirty="0"/>
          </a:p>
        </p:txBody>
      </p:sp>
      <p:sp>
        <p:nvSpPr>
          <p:cNvPr id="79" name="TextBox 78"/>
          <p:cNvSpPr txBox="1"/>
          <p:nvPr/>
        </p:nvSpPr>
        <p:spPr>
          <a:xfrm>
            <a:off x="7261278" y="5879975"/>
            <a:ext cx="457206" cy="369332"/>
          </a:xfrm>
          <a:prstGeom prst="rect">
            <a:avLst/>
          </a:prstGeom>
          <a:noFill/>
        </p:spPr>
        <p:txBody>
          <a:bodyPr wrap="square" rtlCol="0">
            <a:spAutoFit/>
          </a:bodyPr>
          <a:lstStyle/>
          <a:p>
            <a:r>
              <a:rPr lang="is-IS" dirty="0" smtClean="0"/>
              <a:t>…</a:t>
            </a:r>
            <a:endParaRPr lang="en-US" dirty="0"/>
          </a:p>
        </p:txBody>
      </p:sp>
      <p:sp>
        <p:nvSpPr>
          <p:cNvPr id="48" name="Triangle 47"/>
          <p:cNvSpPr/>
          <p:nvPr/>
        </p:nvSpPr>
        <p:spPr bwMode="auto">
          <a:xfrm>
            <a:off x="5571328" y="1537447"/>
            <a:ext cx="614320" cy="621259"/>
          </a:xfrm>
          <a:prstGeom prst="triangle">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a:t>
            </a:r>
            <a:r>
              <a:rPr kumimoji="0" lang="en-US" sz="800" b="0" i="0" u="none" strike="noStrike" cap="none" normalizeH="0" baseline="-25000" dirty="0" smtClean="0">
                <a:ln>
                  <a:noFill/>
                </a:ln>
                <a:solidFill>
                  <a:schemeClr val="tx1"/>
                </a:solidFill>
                <a:effectLst/>
                <a:latin typeface="Arial" charset="0"/>
              </a:rPr>
              <a:t>1</a:t>
            </a:r>
            <a:endParaRPr kumimoji="0" lang="en-US" sz="800" b="0" i="0" u="none" strike="noStrike" cap="none" normalizeH="0" baseline="0" dirty="0" smtClean="0">
              <a:ln>
                <a:noFill/>
              </a:ln>
              <a:solidFill>
                <a:schemeClr val="tx1"/>
              </a:solidFill>
              <a:effectLst/>
              <a:latin typeface="Arial" charset="0"/>
            </a:endParaRPr>
          </a:p>
        </p:txBody>
      </p:sp>
      <p:sp>
        <p:nvSpPr>
          <p:cNvPr id="49" name="Triangle 48"/>
          <p:cNvSpPr/>
          <p:nvPr/>
        </p:nvSpPr>
        <p:spPr bwMode="auto">
          <a:xfrm>
            <a:off x="6343088" y="1530717"/>
            <a:ext cx="709893" cy="708218"/>
          </a:xfrm>
          <a:prstGeom prst="triangle">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t>
            </a:r>
            <a:r>
              <a:rPr lang="en-US" sz="1000" baseline="-25000" dirty="0"/>
              <a:t>2</a:t>
            </a:r>
            <a:endParaRPr kumimoji="0" lang="en-US" sz="1000" b="0" i="0" u="none" strike="noStrike" cap="none" normalizeH="0" baseline="0" dirty="0" smtClean="0">
              <a:ln>
                <a:noFill/>
              </a:ln>
              <a:solidFill>
                <a:schemeClr val="tx1"/>
              </a:solidFill>
              <a:effectLst/>
              <a:latin typeface="Arial" charset="0"/>
            </a:endParaRPr>
          </a:p>
        </p:txBody>
      </p:sp>
      <p:sp>
        <p:nvSpPr>
          <p:cNvPr id="51" name="Triangle 50"/>
          <p:cNvSpPr/>
          <p:nvPr/>
        </p:nvSpPr>
        <p:spPr bwMode="auto">
          <a:xfrm>
            <a:off x="7526984" y="1543268"/>
            <a:ext cx="1074644" cy="956979"/>
          </a:xfrm>
          <a:prstGeom prst="triangle">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rPr>
              <a:t>C</a:t>
            </a:r>
            <a:r>
              <a:rPr lang="en-US" sz="1600" baseline="-25000" dirty="0" smtClean="0"/>
              <a:t>9</a:t>
            </a:r>
            <a:endParaRPr kumimoji="0" lang="en-US" sz="1600" b="0" i="0" u="none" strike="noStrike" cap="none" normalizeH="0" baseline="0" dirty="0" smtClean="0">
              <a:ln>
                <a:noFill/>
              </a:ln>
              <a:solidFill>
                <a:schemeClr val="tx1"/>
              </a:solidFill>
              <a:effectLst/>
            </a:endParaRPr>
          </a:p>
        </p:txBody>
      </p:sp>
      <p:sp>
        <p:nvSpPr>
          <p:cNvPr id="52" name="TextBox 51"/>
          <p:cNvSpPr txBox="1"/>
          <p:nvPr/>
        </p:nvSpPr>
        <p:spPr>
          <a:xfrm>
            <a:off x="7100588" y="1832392"/>
            <a:ext cx="457206" cy="369332"/>
          </a:xfrm>
          <a:prstGeom prst="rect">
            <a:avLst/>
          </a:prstGeom>
          <a:noFill/>
        </p:spPr>
        <p:txBody>
          <a:bodyPr wrap="square" rtlCol="0">
            <a:spAutoFit/>
          </a:bodyPr>
          <a:lstStyle/>
          <a:p>
            <a:r>
              <a:rPr lang="is-IS" smtClean="0"/>
              <a:t>…</a:t>
            </a:r>
            <a:endParaRPr lang="en-US" dirty="0"/>
          </a:p>
        </p:txBody>
      </p:sp>
      <p:sp>
        <p:nvSpPr>
          <p:cNvPr id="54" name="TextBox 53"/>
          <p:cNvSpPr txBox="1"/>
          <p:nvPr/>
        </p:nvSpPr>
        <p:spPr>
          <a:xfrm>
            <a:off x="8554001" y="1832392"/>
            <a:ext cx="457206" cy="369332"/>
          </a:xfrm>
          <a:prstGeom prst="rect">
            <a:avLst/>
          </a:prstGeom>
          <a:noFill/>
        </p:spPr>
        <p:txBody>
          <a:bodyPr wrap="square" rtlCol="0">
            <a:spAutoFit/>
          </a:bodyPr>
          <a:lstStyle/>
          <a:p>
            <a:r>
              <a:rPr lang="is-IS" smtClean="0"/>
              <a:t>…</a:t>
            </a:r>
            <a:endParaRPr lang="en-US" dirty="0"/>
          </a:p>
        </p:txBody>
      </p:sp>
      <p:cxnSp>
        <p:nvCxnSpPr>
          <p:cNvPr id="58" name="Straight Connector 57"/>
          <p:cNvCxnSpPr>
            <a:stCxn id="69" idx="0"/>
            <a:endCxn id="15" idx="4"/>
          </p:cNvCxnSpPr>
          <p:nvPr/>
        </p:nvCxnSpPr>
        <p:spPr bwMode="auto">
          <a:xfrm flipV="1">
            <a:off x="4968683" y="5616390"/>
            <a:ext cx="1359277" cy="255486"/>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63" name="TextBox 62"/>
          <p:cNvSpPr txBox="1"/>
          <p:nvPr/>
        </p:nvSpPr>
        <p:spPr>
          <a:xfrm>
            <a:off x="5289165" y="5902939"/>
            <a:ext cx="457206" cy="369332"/>
          </a:xfrm>
          <a:prstGeom prst="rect">
            <a:avLst/>
          </a:prstGeom>
          <a:noFill/>
        </p:spPr>
        <p:txBody>
          <a:bodyPr wrap="square" rtlCol="0">
            <a:spAutoFit/>
          </a:bodyPr>
          <a:lstStyle/>
          <a:p>
            <a:r>
              <a:rPr lang="is-IS" dirty="0" smtClean="0"/>
              <a:t>…</a:t>
            </a:r>
            <a:endParaRPr lang="en-US" dirty="0"/>
          </a:p>
        </p:txBody>
      </p:sp>
      <p:cxnSp>
        <p:nvCxnSpPr>
          <p:cNvPr id="40" name="Straight Arrow Connector 39"/>
          <p:cNvCxnSpPr/>
          <p:nvPr/>
        </p:nvCxnSpPr>
        <p:spPr bwMode="auto">
          <a:xfrm>
            <a:off x="8601628" y="3688973"/>
            <a:ext cx="0" cy="2653549"/>
          </a:xfrm>
          <a:prstGeom prst="straightConnector1">
            <a:avLst/>
          </a:prstGeom>
          <a:solidFill>
            <a:schemeClr val="accent1"/>
          </a:solidFill>
          <a:ln w="38100" cap="flat" cmpd="sng" algn="ctr">
            <a:solidFill>
              <a:schemeClr val="accent6">
                <a:lumMod val="75000"/>
              </a:schemeClr>
            </a:solidFill>
            <a:prstDash val="solid"/>
            <a:round/>
            <a:headEnd type="arrow"/>
            <a:tailEnd type="arrow"/>
          </a:ln>
          <a:effectLst/>
        </p:spPr>
      </p:cxnSp>
      <p:sp>
        <p:nvSpPr>
          <p:cNvPr id="42" name="Rectangle 41"/>
          <p:cNvSpPr/>
          <p:nvPr/>
        </p:nvSpPr>
        <p:spPr bwMode="auto">
          <a:xfrm>
            <a:off x="8441207" y="4840933"/>
            <a:ext cx="427789" cy="51312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d</a:t>
            </a:r>
            <a:endParaRPr kumimoji="0" lang="en-US" sz="1800" b="0" i="0" u="none" strike="noStrike" cap="none" normalizeH="0" baseline="0" dirty="0" smtClean="0">
              <a:ln>
                <a:noFill/>
              </a:ln>
              <a:solidFill>
                <a:schemeClr val="tx1"/>
              </a:solidFill>
              <a:effectLst/>
              <a:latin typeface="Arial" charset="0"/>
            </a:endParaRPr>
          </a:p>
        </p:txBody>
      </p:sp>
      <p:cxnSp>
        <p:nvCxnSpPr>
          <p:cNvPr id="4" name="Straight Arrow Connector 3"/>
          <p:cNvCxnSpPr/>
          <p:nvPr/>
        </p:nvCxnSpPr>
        <p:spPr bwMode="auto">
          <a:xfrm>
            <a:off x="5763181" y="6647332"/>
            <a:ext cx="712697" cy="0"/>
          </a:xfrm>
          <a:prstGeom prst="straightConnector1">
            <a:avLst/>
          </a:prstGeom>
          <a:solidFill>
            <a:schemeClr val="accent1"/>
          </a:solidFill>
          <a:ln w="28575" cap="flat" cmpd="sng" algn="ctr">
            <a:solidFill>
              <a:srgbClr val="002060"/>
            </a:solidFill>
            <a:prstDash val="solid"/>
            <a:round/>
            <a:headEnd type="triangle"/>
            <a:tailEnd type="triangle"/>
          </a:ln>
          <a:effectLst/>
        </p:spPr>
      </p:cxnSp>
      <p:sp>
        <p:nvSpPr>
          <p:cNvPr id="55" name="Rectangle 54"/>
          <p:cNvSpPr/>
          <p:nvPr/>
        </p:nvSpPr>
        <p:spPr bwMode="auto">
          <a:xfrm>
            <a:off x="6002856" y="6476132"/>
            <a:ext cx="247229" cy="386246"/>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smtClean="0">
              <a:ln>
                <a:noFill/>
              </a:ln>
              <a:solidFill>
                <a:schemeClr val="tx1"/>
              </a:solidFill>
              <a:effectLst/>
              <a:latin typeface="Arial" charset="0"/>
            </a:endParaRPr>
          </a:p>
        </p:txBody>
      </p:sp>
      <p:sp>
        <p:nvSpPr>
          <p:cNvPr id="17" name="Arc 16"/>
          <p:cNvSpPr/>
          <p:nvPr/>
        </p:nvSpPr>
        <p:spPr bwMode="auto">
          <a:xfrm flipV="1">
            <a:off x="5739950" y="3869161"/>
            <a:ext cx="1677766" cy="435686"/>
          </a:xfrm>
          <a:prstGeom prst="arc">
            <a:avLst>
              <a:gd name="adj1" fmla="val 10819849"/>
              <a:gd name="adj2" fmla="val 0"/>
            </a:avLst>
          </a:prstGeom>
          <a:noFill/>
          <a:ln w="28575" cap="flat" cmpd="sng" algn="ctr">
            <a:solidFill>
              <a:srgbClr val="00206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329191" y="3740942"/>
            <a:ext cx="940731" cy="324534"/>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rPr>
              <a:t>Poly(n)</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653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500"/>
                                        <p:tgtEl>
                                          <p:spTgt spid="5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dissolve">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dissolve">
                                      <p:cBhvr>
                                        <p:cTn id="59" dur="500"/>
                                        <p:tgtEl>
                                          <p:spTgt spid="23"/>
                                        </p:tgtEl>
                                      </p:cBhvr>
                                    </p:animEffect>
                                  </p:childTnLst>
                                </p:cTn>
                              </p:par>
                              <p:par>
                                <p:cTn id="60" presetID="9"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dissolve">
                                      <p:cBhvr>
                                        <p:cTn id="62" dur="500"/>
                                        <p:tgtEl>
                                          <p:spTgt spid="30"/>
                                        </p:tgtEl>
                                      </p:cBhvr>
                                    </p:animEffect>
                                  </p:childTnLst>
                                </p:cTn>
                              </p:par>
                              <p:par>
                                <p:cTn id="63" presetID="9"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dissolve">
                                      <p:cBhvr>
                                        <p:cTn id="65" dur="500"/>
                                        <p:tgtEl>
                                          <p:spTgt spid="33"/>
                                        </p:tgtEl>
                                      </p:cBhvr>
                                    </p:animEffect>
                                  </p:childTnLst>
                                </p:cTn>
                              </p:par>
                              <p:par>
                                <p:cTn id="66" presetID="9"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par>
                                <p:cTn id="69" presetID="9"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dissolve">
                                      <p:cBhvr>
                                        <p:cTn id="71" dur="500"/>
                                        <p:tgtEl>
                                          <p:spTgt spid="39"/>
                                        </p:tgtEl>
                                      </p:cBhvr>
                                    </p:animEffect>
                                  </p:childTnLst>
                                </p:cTn>
                              </p:par>
                              <p:par>
                                <p:cTn id="72" presetID="9" presetClass="entr" presetSubtype="0"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dissolve">
                                      <p:cBhvr>
                                        <p:cTn id="74" dur="500"/>
                                        <p:tgtEl>
                                          <p:spTgt spid="44"/>
                                        </p:tgtEl>
                                      </p:cBhvr>
                                    </p:animEffect>
                                  </p:childTnLst>
                                </p:cTn>
                              </p:par>
                              <p:par>
                                <p:cTn id="75" presetID="9"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dissolve">
                                      <p:cBhvr>
                                        <p:cTn id="77" dur="500"/>
                                        <p:tgtEl>
                                          <p:spTgt spid="47"/>
                                        </p:tgtEl>
                                      </p:cBhvr>
                                    </p:animEffect>
                                  </p:childTnLst>
                                </p:cTn>
                              </p:par>
                              <p:par>
                                <p:cTn id="78" presetID="9"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dissolve">
                                      <p:cBhvr>
                                        <p:cTn id="80" dur="500"/>
                                        <p:tgtEl>
                                          <p:spTgt spid="50"/>
                                        </p:tgtEl>
                                      </p:cBhvr>
                                    </p:animEffect>
                                  </p:childTnLst>
                                </p:cTn>
                              </p:par>
                              <p:par>
                                <p:cTn id="81" presetID="9"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dissolve">
                                      <p:cBhvr>
                                        <p:cTn id="83" dur="500"/>
                                        <p:tgtEl>
                                          <p:spTgt spid="53"/>
                                        </p:tgtEl>
                                      </p:cBhvr>
                                    </p:animEffect>
                                  </p:childTnLst>
                                </p:cTn>
                              </p:par>
                              <p:par>
                                <p:cTn id="84" presetID="9"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dissolve">
                                      <p:cBhvr>
                                        <p:cTn id="86" dur="500"/>
                                        <p:tgtEl>
                                          <p:spTgt spid="56"/>
                                        </p:tgtEl>
                                      </p:cBhvr>
                                    </p:animEffect>
                                  </p:childTnLst>
                                </p:cTn>
                              </p:par>
                              <p:par>
                                <p:cTn id="87" presetID="9"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dissolve">
                                      <p:cBhvr>
                                        <p:cTn id="89" dur="500"/>
                                        <p:tgtEl>
                                          <p:spTgt spid="62"/>
                                        </p:tgtEl>
                                      </p:cBhvr>
                                    </p:animEffect>
                                  </p:childTnLst>
                                </p:cTn>
                              </p:par>
                              <p:par>
                                <p:cTn id="90" presetID="9"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dissolve">
                                      <p:cBhvr>
                                        <p:cTn id="95" dur="500"/>
                                        <p:tgtEl>
                                          <p:spTgt spid="69"/>
                                        </p:tgtEl>
                                      </p:cBhvr>
                                    </p:animEffect>
                                  </p:childTnLst>
                                </p:cTn>
                              </p:par>
                              <p:par>
                                <p:cTn id="96" presetID="9" presetClass="entr" presetSubtype="0" fill="hold" nodeType="with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dissolve">
                                      <p:cBhvr>
                                        <p:cTn id="98" dur="500"/>
                                        <p:tgtEl>
                                          <p:spTgt spid="70"/>
                                        </p:tgtEl>
                                      </p:cBhvr>
                                    </p:animEffect>
                                  </p:childTnLst>
                                </p:cTn>
                              </p:par>
                              <p:par>
                                <p:cTn id="99" presetID="9" presetClass="entr" presetSubtype="0" fill="hold" nodeType="withEffect">
                                  <p:stCondLst>
                                    <p:cond delay="0"/>
                                  </p:stCondLst>
                                  <p:childTnLst>
                                    <p:set>
                                      <p:cBhvr>
                                        <p:cTn id="100" dur="1" fill="hold">
                                          <p:stCondLst>
                                            <p:cond delay="0"/>
                                          </p:stCondLst>
                                        </p:cTn>
                                        <p:tgtEl>
                                          <p:spTgt spid="71"/>
                                        </p:tgtEl>
                                        <p:attrNameLst>
                                          <p:attrName>style.visibility</p:attrName>
                                        </p:attrNameLst>
                                      </p:cBhvr>
                                      <p:to>
                                        <p:strVal val="visible"/>
                                      </p:to>
                                    </p:set>
                                    <p:animEffect transition="in" filter="dissolve">
                                      <p:cBhvr>
                                        <p:cTn id="101" dur="500"/>
                                        <p:tgtEl>
                                          <p:spTgt spid="71"/>
                                        </p:tgtEl>
                                      </p:cBhvr>
                                    </p:animEffect>
                                  </p:childTnLst>
                                </p:cTn>
                              </p:par>
                              <p:par>
                                <p:cTn id="102" presetID="9" presetClass="entr" presetSubtype="0" fill="hold" nodeType="with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dissolve">
                                      <p:cBhvr>
                                        <p:cTn id="104" dur="500"/>
                                        <p:tgtEl>
                                          <p:spTgt spid="72"/>
                                        </p:tgtEl>
                                      </p:cBhvr>
                                    </p:animEffect>
                                  </p:childTnLst>
                                </p:cTn>
                              </p:par>
                              <p:par>
                                <p:cTn id="105" presetID="9"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dissolve">
                                      <p:cBhvr>
                                        <p:cTn id="107" dur="500"/>
                                        <p:tgtEl>
                                          <p:spTgt spid="7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dissolve">
                                      <p:cBhvr>
                                        <p:cTn id="110" dur="500"/>
                                        <p:tgtEl>
                                          <p:spTgt spid="7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dissolve">
                                      <p:cBhvr>
                                        <p:cTn id="113" dur="500"/>
                                        <p:tgtEl>
                                          <p:spTgt spid="7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dissolve">
                                      <p:cBhvr>
                                        <p:cTn id="116" dur="500"/>
                                        <p:tgtEl>
                                          <p:spTgt spid="79"/>
                                        </p:tgtEl>
                                      </p:cBhvr>
                                    </p:animEffect>
                                  </p:childTnLst>
                                </p:cTn>
                              </p:par>
                              <p:par>
                                <p:cTn id="117" presetID="9" presetClass="entr" presetSubtype="0"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dissolve">
                                      <p:cBhvr>
                                        <p:cTn id="119" dur="500"/>
                                        <p:tgtEl>
                                          <p:spTgt spid="58"/>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dissolve">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dissolve">
                                      <p:cBhvr>
                                        <p:cTn id="127" dur="500"/>
                                        <p:tgtEl>
                                          <p:spTgt spid="40"/>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dissolve">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
                                        </p:tgtEl>
                                        <p:attrNameLst>
                                          <p:attrName>style.visibility</p:attrName>
                                        </p:attrNameLst>
                                      </p:cBhvr>
                                      <p:to>
                                        <p:strVal val="visible"/>
                                      </p:to>
                                    </p:set>
                                    <p:animEffect transition="in" filter="dissolve">
                                      <p:cBhvr>
                                        <p:cTn id="135" dur="500"/>
                                        <p:tgtEl>
                                          <p:spTgt spid="4"/>
                                        </p:tgtEl>
                                      </p:cBhvr>
                                    </p:animEffect>
                                  </p:childTnLst>
                                </p:cTn>
                              </p:par>
                              <p:par>
                                <p:cTn id="136" presetID="9" presetClass="entr" presetSubtype="0" fill="hold" grpId="1"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dissolve">
                                      <p:cBhvr>
                                        <p:cTn id="138" dur="500"/>
                                        <p:tgtEl>
                                          <p:spTgt spid="55"/>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1" nodeType="click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dissolve">
                                      <p:cBhvr>
                                        <p:cTn id="143" dur="500"/>
                                        <p:tgtEl>
                                          <p:spTgt spid="5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17"/>
                                        </p:tgtEl>
                                        <p:attrNameLst>
                                          <p:attrName>style.visibility</p:attrName>
                                        </p:attrNameLst>
                                      </p:cBhvr>
                                      <p:to>
                                        <p:strVal val="visible"/>
                                      </p:to>
                                    </p:set>
                                    <p:animEffect transition="in" filter="dissolve">
                                      <p:cBhvr>
                                        <p:cTn id="1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P spid="14" grpId="0" animBg="1"/>
      <p:bldP spid="15" grpId="0" animBg="1"/>
      <p:bldP spid="16" grpId="0" animBg="1"/>
      <p:bldP spid="18" grpId="0" animBg="1"/>
      <p:bldP spid="19" grpId="0" animBg="1"/>
      <p:bldP spid="20" grpId="0" animBg="1"/>
      <p:bldP spid="21" grpId="0" animBg="1"/>
      <p:bldP spid="23" grpId="0" animBg="1"/>
      <p:bldP spid="69" grpId="0" animBg="1"/>
      <p:bldP spid="76" grpId="0"/>
      <p:bldP spid="78" grpId="0"/>
      <p:bldP spid="79" grpId="0"/>
      <p:bldP spid="48" grpId="0" animBg="1"/>
      <p:bldP spid="49" grpId="0" animBg="1"/>
      <p:bldP spid="51" grpId="0" animBg="1"/>
      <p:bldP spid="52" grpId="0"/>
      <p:bldP spid="54" grpId="0"/>
      <p:bldP spid="63" grpId="0"/>
      <p:bldP spid="42" grpId="0" animBg="1"/>
      <p:bldP spid="55" grpId="1" animBg="1"/>
      <p:bldP spid="17" grpId="0" animBg="1"/>
      <p:bldP spid="5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 can we compute with a constant-depth circuit?</a:t>
            </a:r>
            <a:endParaRPr lang="en-US" sz="3200" dirty="0"/>
          </a:p>
        </p:txBody>
      </p:sp>
      <p:sp>
        <p:nvSpPr>
          <p:cNvPr id="41" name="TextBox 40"/>
          <p:cNvSpPr txBox="1"/>
          <p:nvPr/>
        </p:nvSpPr>
        <p:spPr>
          <a:xfrm>
            <a:off x="798382" y="2331863"/>
            <a:ext cx="6917278" cy="3416320"/>
          </a:xfrm>
          <a:prstGeom prst="rect">
            <a:avLst/>
          </a:prstGeom>
          <a:noFill/>
        </p:spPr>
        <p:txBody>
          <a:bodyPr wrap="none" rtlCol="0">
            <a:spAutoFit/>
          </a:bodyPr>
          <a:lstStyle/>
          <a:p>
            <a:pPr marL="457200" indent="-457200">
              <a:buFont typeface="Arial"/>
              <a:buChar char="•"/>
            </a:pPr>
            <a:r>
              <a:rPr lang="en-US" sz="2400" dirty="0" smtClean="0">
                <a:latin typeface="Arial"/>
                <a:cs typeface="Arial"/>
              </a:rPr>
              <a:t>Start with </a:t>
            </a:r>
            <a:r>
              <a:rPr lang="en-US" sz="2400" b="1" dirty="0" smtClean="0">
                <a:solidFill>
                  <a:srgbClr val="800000"/>
                </a:solidFill>
                <a:latin typeface="Arial"/>
                <a:cs typeface="Arial"/>
              </a:rPr>
              <a:t>depth-d</a:t>
            </a:r>
            <a:r>
              <a:rPr lang="en-US" sz="2400" dirty="0" smtClean="0">
                <a:solidFill>
                  <a:srgbClr val="800000"/>
                </a:solidFill>
                <a:latin typeface="Arial"/>
                <a:cs typeface="Arial"/>
              </a:rPr>
              <a:t> </a:t>
            </a:r>
            <a:r>
              <a:rPr lang="en-US" sz="2400" dirty="0" smtClean="0">
                <a:latin typeface="Arial"/>
                <a:cs typeface="Arial"/>
              </a:rPr>
              <a:t>circuit</a:t>
            </a:r>
          </a:p>
          <a:p>
            <a:pPr marL="457200" indent="-457200">
              <a:buFont typeface="Arial"/>
              <a:buChar char="•"/>
            </a:pPr>
            <a:endParaRPr lang="en-US" sz="2400" dirty="0">
              <a:latin typeface="Arial"/>
              <a:cs typeface="Arial"/>
            </a:endParaRPr>
          </a:p>
          <a:p>
            <a:pPr marL="457200" indent="-457200">
              <a:buFont typeface="Arial"/>
              <a:buChar char="•"/>
            </a:pPr>
            <a:r>
              <a:rPr lang="en-US" sz="2400" b="1" dirty="0">
                <a:solidFill>
                  <a:srgbClr val="800000"/>
                </a:solidFill>
                <a:latin typeface="Arial"/>
                <a:cs typeface="Arial"/>
              </a:rPr>
              <a:t>C</a:t>
            </a:r>
            <a:r>
              <a:rPr lang="en-US" sz="2400" b="1" dirty="0" smtClean="0">
                <a:solidFill>
                  <a:srgbClr val="800000"/>
                </a:solidFill>
                <a:latin typeface="Arial"/>
                <a:cs typeface="Arial"/>
              </a:rPr>
              <a:t>ollapse </a:t>
            </a:r>
            <a:r>
              <a:rPr lang="en-US" sz="2400" b="1" dirty="0" smtClean="0">
                <a:solidFill>
                  <a:srgbClr val="800000"/>
                </a:solidFill>
                <a:latin typeface="Arial"/>
                <a:cs typeface="Arial"/>
              </a:rPr>
              <a:t>1</a:t>
            </a:r>
            <a:r>
              <a:rPr lang="en-US" sz="2400" b="1" baseline="30000" dirty="0" smtClean="0">
                <a:solidFill>
                  <a:srgbClr val="800000"/>
                </a:solidFill>
                <a:latin typeface="Arial"/>
                <a:cs typeface="Arial"/>
              </a:rPr>
              <a:t>st</a:t>
            </a:r>
            <a:r>
              <a:rPr lang="en-US" sz="2400" b="1" dirty="0">
                <a:solidFill>
                  <a:srgbClr val="800000"/>
                </a:solidFill>
                <a:latin typeface="Arial"/>
                <a:cs typeface="Arial"/>
              </a:rPr>
              <a:t> </a:t>
            </a:r>
            <a:r>
              <a:rPr lang="en-US" sz="2400" b="1" dirty="0" smtClean="0">
                <a:solidFill>
                  <a:srgbClr val="800000"/>
                </a:solidFill>
                <a:latin typeface="Arial"/>
                <a:cs typeface="Arial"/>
              </a:rPr>
              <a:t>&amp; </a:t>
            </a:r>
            <a:r>
              <a:rPr lang="en-US" sz="2400" b="1" dirty="0" smtClean="0">
                <a:solidFill>
                  <a:srgbClr val="800000"/>
                </a:solidFill>
                <a:latin typeface="Arial"/>
                <a:cs typeface="Arial"/>
              </a:rPr>
              <a:t>2</a:t>
            </a:r>
            <a:r>
              <a:rPr lang="en-US" sz="2400" b="1" baseline="30000" dirty="0" smtClean="0">
                <a:solidFill>
                  <a:srgbClr val="800000"/>
                </a:solidFill>
                <a:latin typeface="Arial"/>
                <a:cs typeface="Arial"/>
              </a:rPr>
              <a:t>nd</a:t>
            </a:r>
            <a:r>
              <a:rPr lang="en-US" sz="2400" b="1" dirty="0" smtClean="0">
                <a:solidFill>
                  <a:srgbClr val="800000"/>
                </a:solidFill>
                <a:latin typeface="Arial"/>
                <a:cs typeface="Arial"/>
              </a:rPr>
              <a:t> layers</a:t>
            </a:r>
            <a:r>
              <a:rPr lang="en-US" sz="2400" dirty="0" smtClean="0">
                <a:latin typeface="Arial"/>
                <a:cs typeface="Arial"/>
              </a:rPr>
              <a:t> </a:t>
            </a:r>
            <a:r>
              <a:rPr lang="en-US" sz="2400" dirty="0" smtClean="0">
                <a:latin typeface="Arial"/>
                <a:cs typeface="Arial"/>
              </a:rPr>
              <a:t>– Switching Lemma</a:t>
            </a:r>
          </a:p>
          <a:p>
            <a:endParaRPr lang="en-US" sz="2400" b="1" dirty="0">
              <a:solidFill>
                <a:srgbClr val="800000"/>
              </a:solidFill>
              <a:latin typeface="Arial"/>
              <a:cs typeface="Arial"/>
            </a:endParaRPr>
          </a:p>
          <a:p>
            <a:r>
              <a:rPr lang="en-US" sz="2400" b="1" dirty="0" smtClean="0">
                <a:solidFill>
                  <a:srgbClr val="800000"/>
                </a:solidFill>
                <a:latin typeface="Arial"/>
                <a:cs typeface="Arial"/>
              </a:rPr>
              <a:t>…</a:t>
            </a:r>
          </a:p>
          <a:p>
            <a:pPr marL="457200" indent="-457200">
              <a:buFont typeface="Arial"/>
              <a:buChar char="•"/>
            </a:pPr>
            <a:endParaRPr lang="en-US" sz="2400" dirty="0">
              <a:latin typeface="Arial"/>
              <a:cs typeface="Arial"/>
            </a:endParaRPr>
          </a:p>
          <a:p>
            <a:pPr marL="457200" indent="-457200">
              <a:buFont typeface="Arial"/>
              <a:buChar char="•"/>
            </a:pPr>
            <a:r>
              <a:rPr lang="en-US" sz="2400" dirty="0" smtClean="0">
                <a:latin typeface="Arial"/>
                <a:cs typeface="Arial"/>
              </a:rPr>
              <a:t>Flatten to </a:t>
            </a:r>
            <a:r>
              <a:rPr lang="en-US" sz="2400" b="1" dirty="0" smtClean="0">
                <a:solidFill>
                  <a:srgbClr val="800000"/>
                </a:solidFill>
                <a:latin typeface="Arial"/>
                <a:cs typeface="Arial"/>
              </a:rPr>
              <a:t>2 layers </a:t>
            </a:r>
            <a:r>
              <a:rPr lang="en-US" sz="2400" dirty="0" smtClean="0">
                <a:latin typeface="Arial"/>
                <a:cs typeface="Arial"/>
              </a:rPr>
              <a:t>without making it “too fat”</a:t>
            </a:r>
          </a:p>
          <a:p>
            <a:pPr marL="457200" indent="-457200">
              <a:buFont typeface="Arial"/>
              <a:buChar char="•"/>
            </a:pPr>
            <a:endParaRPr lang="en-US" sz="2400" dirty="0">
              <a:latin typeface="Arial"/>
              <a:cs typeface="Arial"/>
            </a:endParaRPr>
          </a:p>
          <a:p>
            <a:pPr marL="457200" indent="-457200">
              <a:buFont typeface="Arial"/>
              <a:buChar char="•"/>
            </a:pPr>
            <a:r>
              <a:rPr lang="en-US" sz="2400" dirty="0" smtClean="0">
                <a:latin typeface="Arial"/>
                <a:cs typeface="Arial"/>
              </a:rPr>
              <a:t>What can we now compute?</a:t>
            </a:r>
            <a:endParaRPr lang="en-US" sz="2400" dirty="0">
              <a:latin typeface="Arial"/>
              <a:cs typeface="Arial"/>
            </a:endParaRPr>
          </a:p>
        </p:txBody>
      </p:sp>
    </p:spTree>
    <p:extLst>
      <p:ext uri="{BB962C8B-B14F-4D97-AF65-F5344CB8AC3E}">
        <p14:creationId xmlns:p14="http://schemas.microsoft.com/office/powerpoint/2010/main" val="33316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Switching Lemma</a:t>
            </a:r>
            <a:endParaRPr lang="en-US" sz="3200" dirty="0"/>
          </a:p>
        </p:txBody>
      </p:sp>
      <p:sp>
        <p:nvSpPr>
          <p:cNvPr id="4" name="Oval 3"/>
          <p:cNvSpPr/>
          <p:nvPr/>
        </p:nvSpPr>
        <p:spPr bwMode="auto">
          <a:xfrm>
            <a:off x="1225915" y="2962838"/>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 name="Oval 4"/>
          <p:cNvSpPr/>
          <p:nvPr/>
        </p:nvSpPr>
        <p:spPr bwMode="auto">
          <a:xfrm>
            <a:off x="2041709" y="2241181"/>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 name="Oval 5"/>
          <p:cNvSpPr/>
          <p:nvPr/>
        </p:nvSpPr>
        <p:spPr bwMode="auto">
          <a:xfrm>
            <a:off x="2837329" y="2962838"/>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7" name="Straight Connector 6"/>
          <p:cNvCxnSpPr>
            <a:stCxn id="4" idx="0"/>
          </p:cNvCxnSpPr>
          <p:nvPr/>
        </p:nvCxnSpPr>
        <p:spPr bwMode="auto">
          <a:xfrm flipV="1">
            <a:off x="1451154" y="2711828"/>
            <a:ext cx="81579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 name="Straight Connector 7"/>
          <p:cNvCxnSpPr>
            <a:endCxn id="6" idx="0"/>
          </p:cNvCxnSpPr>
          <p:nvPr/>
        </p:nvCxnSpPr>
        <p:spPr bwMode="auto">
          <a:xfrm>
            <a:off x="2266948" y="2711828"/>
            <a:ext cx="795620"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1" name="Straight Connector 10"/>
          <p:cNvCxnSpPr>
            <a:endCxn id="4" idx="4"/>
          </p:cNvCxnSpPr>
          <p:nvPr/>
        </p:nvCxnSpPr>
        <p:spPr bwMode="auto">
          <a:xfrm flipV="1">
            <a:off x="1149724" y="3433485"/>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4" name="Straight Connector 13"/>
          <p:cNvCxnSpPr/>
          <p:nvPr/>
        </p:nvCxnSpPr>
        <p:spPr bwMode="auto">
          <a:xfrm flipH="1" flipV="1">
            <a:off x="1445002" y="3433485"/>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5" name="Straight Connector 14"/>
          <p:cNvCxnSpPr/>
          <p:nvPr/>
        </p:nvCxnSpPr>
        <p:spPr bwMode="auto">
          <a:xfrm flipV="1">
            <a:off x="2761138" y="3433485"/>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6" name="Straight Connector 15"/>
          <p:cNvCxnSpPr/>
          <p:nvPr/>
        </p:nvCxnSpPr>
        <p:spPr bwMode="auto">
          <a:xfrm flipH="1" flipV="1">
            <a:off x="3056416" y="3433485"/>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7" name="TextBox 16"/>
          <p:cNvSpPr txBox="1"/>
          <p:nvPr/>
        </p:nvSpPr>
        <p:spPr>
          <a:xfrm>
            <a:off x="1294961" y="3862011"/>
            <a:ext cx="300082" cy="369332"/>
          </a:xfrm>
          <a:prstGeom prst="rect">
            <a:avLst/>
          </a:prstGeom>
          <a:noFill/>
        </p:spPr>
        <p:txBody>
          <a:bodyPr wrap="none" rtlCol="0">
            <a:spAutoFit/>
          </a:bodyPr>
          <a:lstStyle/>
          <a:p>
            <a:r>
              <a:rPr lang="en-US" smtClean="0"/>
              <a:t>k</a:t>
            </a:r>
            <a:endParaRPr lang="en-US"/>
          </a:p>
        </p:txBody>
      </p:sp>
      <p:cxnSp>
        <p:nvCxnSpPr>
          <p:cNvPr id="19" name="Straight Arrow Connector 18"/>
          <p:cNvCxnSpPr>
            <a:stCxn id="17" idx="1"/>
          </p:cNvCxnSpPr>
          <p:nvPr/>
        </p:nvCxnSpPr>
        <p:spPr bwMode="auto">
          <a:xfrm flipH="1">
            <a:off x="1102659" y="4046677"/>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20" name="Straight Arrow Connector 19"/>
          <p:cNvCxnSpPr/>
          <p:nvPr/>
        </p:nvCxnSpPr>
        <p:spPr bwMode="auto">
          <a:xfrm>
            <a:off x="1554130" y="4046677"/>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21" name="TextBox 20"/>
          <p:cNvSpPr txBox="1"/>
          <p:nvPr/>
        </p:nvSpPr>
        <p:spPr>
          <a:xfrm>
            <a:off x="2906375" y="3871249"/>
            <a:ext cx="300082" cy="369332"/>
          </a:xfrm>
          <a:prstGeom prst="rect">
            <a:avLst/>
          </a:prstGeom>
          <a:noFill/>
        </p:spPr>
        <p:txBody>
          <a:bodyPr wrap="none" rtlCol="0">
            <a:spAutoFit/>
          </a:bodyPr>
          <a:lstStyle/>
          <a:p>
            <a:r>
              <a:rPr lang="en-US" smtClean="0"/>
              <a:t>k</a:t>
            </a:r>
            <a:endParaRPr lang="en-US"/>
          </a:p>
        </p:txBody>
      </p:sp>
      <p:cxnSp>
        <p:nvCxnSpPr>
          <p:cNvPr id="22" name="Straight Arrow Connector 21"/>
          <p:cNvCxnSpPr/>
          <p:nvPr/>
        </p:nvCxnSpPr>
        <p:spPr bwMode="auto">
          <a:xfrm flipH="1">
            <a:off x="2714073" y="40426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23" name="Straight Arrow Connector 22"/>
          <p:cNvCxnSpPr/>
          <p:nvPr/>
        </p:nvCxnSpPr>
        <p:spPr bwMode="auto">
          <a:xfrm>
            <a:off x="3165544" y="40426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24" name="Oval 23"/>
          <p:cNvSpPr/>
          <p:nvPr/>
        </p:nvSpPr>
        <p:spPr bwMode="auto">
          <a:xfrm>
            <a:off x="5721715" y="29588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6537509" y="223715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333129" y="29588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7" name="Straight Connector 26"/>
          <p:cNvCxnSpPr>
            <a:stCxn id="26" idx="0"/>
          </p:cNvCxnSpPr>
          <p:nvPr/>
        </p:nvCxnSpPr>
        <p:spPr bwMode="auto">
          <a:xfrm flipV="1">
            <a:off x="5946954" y="2707804"/>
            <a:ext cx="81579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28" name="Straight Connector 27"/>
          <p:cNvCxnSpPr>
            <a:endCxn id="28" idx="0"/>
          </p:cNvCxnSpPr>
          <p:nvPr/>
        </p:nvCxnSpPr>
        <p:spPr bwMode="auto">
          <a:xfrm>
            <a:off x="6762748" y="2707804"/>
            <a:ext cx="795620"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29" name="Straight Connector 28"/>
          <p:cNvCxnSpPr>
            <a:endCxn id="26" idx="4"/>
          </p:cNvCxnSpPr>
          <p:nvPr/>
        </p:nvCxnSpPr>
        <p:spPr bwMode="auto">
          <a:xfrm flipV="1">
            <a:off x="5645524" y="34294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0" name="Straight Connector 29"/>
          <p:cNvCxnSpPr/>
          <p:nvPr/>
        </p:nvCxnSpPr>
        <p:spPr bwMode="auto">
          <a:xfrm flipH="1" flipV="1">
            <a:off x="5940802" y="34294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1" name="Straight Connector 30"/>
          <p:cNvCxnSpPr/>
          <p:nvPr/>
        </p:nvCxnSpPr>
        <p:spPr bwMode="auto">
          <a:xfrm flipV="1">
            <a:off x="7256938" y="34294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32" name="Straight Connector 31"/>
          <p:cNvCxnSpPr/>
          <p:nvPr/>
        </p:nvCxnSpPr>
        <p:spPr bwMode="auto">
          <a:xfrm flipH="1" flipV="1">
            <a:off x="7552216" y="34294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33" name="TextBox 32"/>
          <p:cNvSpPr txBox="1"/>
          <p:nvPr/>
        </p:nvSpPr>
        <p:spPr>
          <a:xfrm>
            <a:off x="5790761" y="3857987"/>
            <a:ext cx="300082" cy="369332"/>
          </a:xfrm>
          <a:prstGeom prst="rect">
            <a:avLst/>
          </a:prstGeom>
          <a:noFill/>
        </p:spPr>
        <p:txBody>
          <a:bodyPr wrap="none" rtlCol="0">
            <a:spAutoFit/>
          </a:bodyPr>
          <a:lstStyle/>
          <a:p>
            <a:r>
              <a:rPr lang="en-US" dirty="0" smtClean="0"/>
              <a:t>s</a:t>
            </a:r>
            <a:endParaRPr lang="en-US" dirty="0"/>
          </a:p>
        </p:txBody>
      </p:sp>
      <p:cxnSp>
        <p:nvCxnSpPr>
          <p:cNvPr id="34" name="Straight Arrow Connector 33"/>
          <p:cNvCxnSpPr/>
          <p:nvPr/>
        </p:nvCxnSpPr>
        <p:spPr bwMode="auto">
          <a:xfrm flipH="1">
            <a:off x="5598459" y="40426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35" name="Straight Arrow Connector 34"/>
          <p:cNvCxnSpPr/>
          <p:nvPr/>
        </p:nvCxnSpPr>
        <p:spPr bwMode="auto">
          <a:xfrm>
            <a:off x="6049930" y="40426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36" name="TextBox 35"/>
          <p:cNvSpPr txBox="1"/>
          <p:nvPr/>
        </p:nvSpPr>
        <p:spPr>
          <a:xfrm>
            <a:off x="7402175" y="3853963"/>
            <a:ext cx="300082" cy="369332"/>
          </a:xfrm>
          <a:prstGeom prst="rect">
            <a:avLst/>
          </a:prstGeom>
          <a:noFill/>
        </p:spPr>
        <p:txBody>
          <a:bodyPr wrap="none" rtlCol="0">
            <a:spAutoFit/>
          </a:bodyPr>
          <a:lstStyle/>
          <a:p>
            <a:r>
              <a:rPr lang="en-US" dirty="0" smtClean="0"/>
              <a:t>s</a:t>
            </a:r>
            <a:endParaRPr lang="en-US" dirty="0"/>
          </a:p>
        </p:txBody>
      </p:sp>
      <p:cxnSp>
        <p:nvCxnSpPr>
          <p:cNvPr id="37" name="Straight Arrow Connector 36"/>
          <p:cNvCxnSpPr/>
          <p:nvPr/>
        </p:nvCxnSpPr>
        <p:spPr bwMode="auto">
          <a:xfrm flipH="1">
            <a:off x="7209873" y="40386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38" name="Straight Arrow Connector 37"/>
          <p:cNvCxnSpPr/>
          <p:nvPr/>
        </p:nvCxnSpPr>
        <p:spPr bwMode="auto">
          <a:xfrm>
            <a:off x="7661344" y="40386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39" name="TextBox 38"/>
          <p:cNvSpPr txBox="1"/>
          <p:nvPr/>
        </p:nvSpPr>
        <p:spPr>
          <a:xfrm>
            <a:off x="1211005" y="1703872"/>
            <a:ext cx="2070054" cy="369332"/>
          </a:xfrm>
          <a:prstGeom prst="rect">
            <a:avLst/>
          </a:prstGeom>
          <a:noFill/>
        </p:spPr>
        <p:txBody>
          <a:bodyPr wrap="none" rtlCol="0">
            <a:spAutoFit/>
          </a:bodyPr>
          <a:lstStyle/>
          <a:p>
            <a:r>
              <a:rPr lang="en-US" dirty="0" smtClean="0"/>
              <a:t>k-DNF, </a:t>
            </a:r>
            <a:r>
              <a:rPr lang="en-US" smtClean="0"/>
              <a:t>n variables</a:t>
            </a:r>
            <a:endParaRPr lang="en-US" dirty="0"/>
          </a:p>
        </p:txBody>
      </p:sp>
      <p:sp>
        <p:nvSpPr>
          <p:cNvPr id="40" name="TextBox 39"/>
          <p:cNvSpPr txBox="1"/>
          <p:nvPr/>
        </p:nvSpPr>
        <p:spPr>
          <a:xfrm>
            <a:off x="5598459" y="1740525"/>
            <a:ext cx="2454775" cy="369332"/>
          </a:xfrm>
          <a:prstGeom prst="rect">
            <a:avLst/>
          </a:prstGeom>
          <a:noFill/>
        </p:spPr>
        <p:txBody>
          <a:bodyPr wrap="none" rtlCol="0">
            <a:spAutoFit/>
          </a:bodyPr>
          <a:lstStyle/>
          <a:p>
            <a:r>
              <a:rPr lang="en-US" dirty="0" smtClean="0"/>
              <a:t>s-CNF, n – t variables </a:t>
            </a:r>
            <a:endParaRPr lang="en-US" dirty="0"/>
          </a:p>
        </p:txBody>
      </p:sp>
      <p:cxnSp>
        <p:nvCxnSpPr>
          <p:cNvPr id="42" name="Straight Arrow Connector 41"/>
          <p:cNvCxnSpPr/>
          <p:nvPr/>
        </p:nvCxnSpPr>
        <p:spPr bwMode="auto">
          <a:xfrm>
            <a:off x="3556747" y="2833309"/>
            <a:ext cx="1869141" cy="0"/>
          </a:xfrm>
          <a:prstGeom prst="straightConnector1">
            <a:avLst/>
          </a:prstGeom>
          <a:solidFill>
            <a:schemeClr val="accent1"/>
          </a:solidFill>
          <a:ln w="28575" cap="flat" cmpd="sng" algn="ctr">
            <a:solidFill>
              <a:schemeClr val="accent6">
                <a:lumMod val="60000"/>
                <a:lumOff val="40000"/>
              </a:schemeClr>
            </a:solidFill>
            <a:prstDash val="dash"/>
            <a:round/>
            <a:headEnd type="none" w="med" len="med"/>
            <a:tailEnd type="triangle"/>
          </a:ln>
          <a:effectLst/>
        </p:spPr>
      </p:cxnSp>
      <p:sp>
        <p:nvSpPr>
          <p:cNvPr id="43" name="TextBox 42"/>
          <p:cNvSpPr txBox="1"/>
          <p:nvPr/>
        </p:nvSpPr>
        <p:spPr>
          <a:xfrm>
            <a:off x="3693105" y="2012807"/>
            <a:ext cx="1691330" cy="646331"/>
          </a:xfrm>
          <a:prstGeom prst="rect">
            <a:avLst/>
          </a:prstGeom>
          <a:noFill/>
        </p:spPr>
        <p:txBody>
          <a:bodyPr wrap="square" rtlCol="0">
            <a:spAutoFit/>
          </a:bodyPr>
          <a:lstStyle/>
          <a:p>
            <a:r>
              <a:rPr lang="en-US" i="1" dirty="0" smtClean="0"/>
              <a:t>𝛠: fix t random variables</a:t>
            </a:r>
            <a:endParaRPr lang="en-US" i="1" dirty="0"/>
          </a:p>
        </p:txBody>
      </p:sp>
      <p:sp>
        <p:nvSpPr>
          <p:cNvPr id="44" name="Rectangle 43"/>
          <p:cNvSpPr/>
          <p:nvPr/>
        </p:nvSpPr>
        <p:spPr bwMode="auto">
          <a:xfrm>
            <a:off x="1958786" y="4509276"/>
            <a:ext cx="5029200" cy="2171699"/>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sng" strike="noStrike" cap="none" normalizeH="0" baseline="0" dirty="0" smtClean="0">
                <a:ln>
                  <a:noFill/>
                </a:ln>
                <a:solidFill>
                  <a:schemeClr val="tx1"/>
                </a:solidFill>
                <a:effectLst/>
                <a:latin typeface="Arial" charset="0"/>
              </a:rPr>
              <a:t>Switching</a:t>
            </a:r>
            <a:r>
              <a:rPr kumimoji="0" lang="en-US" sz="1800" b="0" i="0" u="sng" strike="noStrike" cap="none" normalizeH="0" dirty="0" smtClean="0">
                <a:ln>
                  <a:noFill/>
                </a:ln>
                <a:solidFill>
                  <a:schemeClr val="tx1"/>
                </a:solidFill>
                <a:effectLst/>
                <a:latin typeface="Arial" charset="0"/>
              </a:rPr>
              <a:t> Lemma</a:t>
            </a:r>
            <a:r>
              <a:rPr kumimoji="0" lang="en-US" sz="1800" b="0" i="0" strike="noStrike" cap="none" normalizeH="0" dirty="0" smtClean="0">
                <a:ln>
                  <a:noFill/>
                </a:ln>
                <a:solidFill>
                  <a:schemeClr val="tx1"/>
                </a:solidFill>
                <a:effectLst/>
                <a:latin typeface="Arial" charset="0"/>
              </a:rPr>
              <a:t> </a:t>
            </a:r>
            <a:r>
              <a:rPr kumimoji="0" lang="en-US" sz="1800" b="0" i="0" u="none" strike="noStrike" cap="none" normalizeH="0" dirty="0" smtClean="0">
                <a:ln>
                  <a:noFill/>
                </a:ln>
                <a:solidFill>
                  <a:schemeClr val="tx1"/>
                </a:solidFill>
                <a:effectLst/>
                <a:latin typeface="Arial" charset="0"/>
              </a:rPr>
              <a:t>(CNF </a:t>
            </a:r>
            <a:r>
              <a:rPr kumimoji="0" lang="en-US" sz="1800" b="0" i="0" u="none" strike="noStrike" cap="none" normalizeH="0" dirty="0" smtClean="0">
                <a:ln>
                  <a:noFill/>
                </a:ln>
                <a:solidFill>
                  <a:schemeClr val="tx1"/>
                </a:solidFill>
                <a:effectLst/>
                <a:latin typeface="Arial" charset="0"/>
                <a:sym typeface="Wingdings"/>
              </a:rPr>
              <a:t> </a:t>
            </a:r>
            <a:r>
              <a:rPr kumimoji="0" lang="en-US" sz="1800" b="0" i="0" u="none" strike="noStrike" cap="none" normalizeH="0" dirty="0" smtClean="0">
                <a:ln>
                  <a:noFill/>
                </a:ln>
                <a:solidFill>
                  <a:schemeClr val="tx1"/>
                </a:solidFill>
                <a:effectLst/>
                <a:latin typeface="Arial" charset="0"/>
              </a:rPr>
              <a:t>DNF)</a:t>
            </a:r>
          </a:p>
          <a:p>
            <a:pPr marL="0" marR="0" indent="0" algn="l" defTabSz="914400" rtl="0" eaLnBrk="1" fontAlgn="base" latinLnBrk="0" hangingPunct="1">
              <a:lnSpc>
                <a:spcPct val="100000"/>
              </a:lnSpc>
              <a:spcBef>
                <a:spcPct val="0"/>
              </a:spcBef>
              <a:spcAft>
                <a:spcPct val="0"/>
              </a:spcAft>
              <a:buClrTx/>
              <a:buSzTx/>
              <a:buFontTx/>
              <a:buNone/>
              <a:tabLst/>
            </a:pPr>
            <a:endParaRPr lang="en-US" baseline="0" dirty="0"/>
          </a:p>
          <a:p>
            <a:r>
              <a:rPr kumimoji="0" lang="en-US" sz="1800" b="0" i="0" u="none" strike="noStrike" cap="none" normalizeH="0" dirty="0" err="1" smtClean="0">
                <a:ln>
                  <a:noFill/>
                </a:ln>
                <a:solidFill>
                  <a:schemeClr val="tx1"/>
                </a:solidFill>
                <a:effectLst/>
                <a:latin typeface="Arial" charset="0"/>
              </a:rPr>
              <a:t>Prob</a:t>
            </a:r>
            <a:r>
              <a:rPr kumimoji="0" lang="en-US" sz="1800" b="0" i="0" u="none" strike="noStrike" cap="none" normalizeH="0" dirty="0" smtClean="0">
                <a:ln>
                  <a:noFill/>
                </a:ln>
                <a:solidFill>
                  <a:schemeClr val="tx1"/>
                </a:solidFill>
                <a:effectLst/>
                <a:latin typeface="Arial" charset="0"/>
              </a:rPr>
              <a:t> [ f|</a:t>
            </a:r>
            <a:r>
              <a:rPr lang="en-US" i="1" baseline="-25000" dirty="0" smtClean="0"/>
              <a:t>𝛠</a:t>
            </a:r>
            <a:r>
              <a:rPr kumimoji="0" lang="en-US" sz="1800" b="0" i="0" u="none" strike="noStrike" cap="none" normalizeH="0" dirty="0" smtClean="0">
                <a:ln>
                  <a:noFill/>
                </a:ln>
                <a:solidFill>
                  <a:schemeClr val="tx1"/>
                </a:solidFill>
                <a:effectLst/>
                <a:latin typeface="Arial" charset="0"/>
              </a:rPr>
              <a:t> not expressed as a s-CNF ] ≤ q ]</a:t>
            </a:r>
          </a:p>
          <a:p>
            <a:endParaRPr lang="en-US" dirty="0"/>
          </a:p>
          <a:p>
            <a:r>
              <a:rPr kumimoji="0" lang="en-US" sz="1600" b="0" i="0" u="none" strike="noStrike" cap="none" normalizeH="0" dirty="0" smtClean="0">
                <a:ln>
                  <a:noFill/>
                </a:ln>
                <a:solidFill>
                  <a:schemeClr val="tx1"/>
                </a:solidFill>
                <a:effectLst/>
                <a:latin typeface="Arial" charset="0"/>
              </a:rPr>
              <a:t>Where q is equal to the ugly:</a:t>
            </a:r>
          </a:p>
          <a:p>
            <a:endParaRPr lang="en-US" sz="1600" dirty="0" smtClean="0"/>
          </a:p>
          <a:p>
            <a:r>
              <a:rPr kumimoji="0" lang="en-US" sz="1600" b="0" i="0" u="none" strike="noStrike" cap="none" normalizeH="0" dirty="0">
                <a:ln>
                  <a:noFill/>
                </a:ln>
                <a:solidFill>
                  <a:schemeClr val="tx1"/>
                </a:solidFill>
                <a:effectLst/>
                <a:latin typeface="Arial" charset="0"/>
              </a:rPr>
              <a:t>	</a:t>
            </a:r>
            <a:r>
              <a:rPr kumimoji="0" lang="en-US" sz="1600" b="0" i="0" u="none" strike="noStrike" cap="none" normalizeH="0" dirty="0" smtClean="0">
                <a:ln>
                  <a:noFill/>
                </a:ln>
                <a:solidFill>
                  <a:schemeClr val="tx1"/>
                </a:solidFill>
                <a:effectLst/>
                <a:latin typeface="Arial" charset="0"/>
              </a:rPr>
              <a:t>q = q(k, s, t, n) = ((n-t)k</a:t>
            </a:r>
            <a:r>
              <a:rPr kumimoji="0" lang="en-US" sz="1600" b="0" i="0" u="none" strike="noStrike" cap="none" normalizeH="0" baseline="30000" dirty="0" smtClean="0">
                <a:ln>
                  <a:noFill/>
                </a:ln>
                <a:solidFill>
                  <a:schemeClr val="tx1"/>
                </a:solidFill>
                <a:effectLst/>
                <a:latin typeface="Arial" charset="0"/>
              </a:rPr>
              <a:t>10</a:t>
            </a:r>
            <a:r>
              <a:rPr kumimoji="0" lang="en-US" sz="1600" b="0" i="0" u="none" strike="noStrike" cap="none" normalizeH="0" dirty="0" smtClean="0">
                <a:ln>
                  <a:noFill/>
                </a:ln>
                <a:solidFill>
                  <a:schemeClr val="tx1"/>
                </a:solidFill>
                <a:effectLst/>
                <a:latin typeface="Arial" charset="0"/>
              </a:rPr>
              <a:t>/n)</a:t>
            </a:r>
            <a:r>
              <a:rPr lang="en-US" sz="1600" baseline="30000" dirty="0" smtClean="0"/>
              <a:t>s/2</a:t>
            </a:r>
            <a:endParaRPr kumimoji="0" lang="en-US" sz="1600" b="0" i="0" u="none" strike="noStrike" cap="none" normalizeH="0" baseline="0" dirty="0" smtClean="0">
              <a:ln>
                <a:noFill/>
              </a:ln>
              <a:solidFill>
                <a:schemeClr val="tx1"/>
              </a:solidFill>
              <a:effectLst/>
              <a:latin typeface="Arial" charset="0"/>
            </a:endParaRPr>
          </a:p>
        </p:txBody>
      </p:sp>
      <p:sp>
        <p:nvSpPr>
          <p:cNvPr id="45" name="TextBox 44"/>
          <p:cNvSpPr txBox="1"/>
          <p:nvPr/>
        </p:nvSpPr>
        <p:spPr>
          <a:xfrm>
            <a:off x="777987" y="2435594"/>
            <a:ext cx="284052" cy="523220"/>
          </a:xfrm>
          <a:prstGeom prst="rect">
            <a:avLst/>
          </a:prstGeom>
          <a:noFill/>
        </p:spPr>
        <p:txBody>
          <a:bodyPr wrap="none" rtlCol="0">
            <a:spAutoFit/>
          </a:bodyPr>
          <a:lstStyle/>
          <a:p>
            <a:r>
              <a:rPr lang="en-US" sz="2800" dirty="0" smtClean="0"/>
              <a:t>f</a:t>
            </a:r>
            <a:endParaRPr lang="en-US" sz="2800" dirty="0"/>
          </a:p>
        </p:txBody>
      </p:sp>
      <p:sp>
        <p:nvSpPr>
          <p:cNvPr id="46" name="TextBox 45"/>
          <p:cNvSpPr txBox="1"/>
          <p:nvPr/>
        </p:nvSpPr>
        <p:spPr>
          <a:xfrm>
            <a:off x="6559078" y="3056105"/>
            <a:ext cx="457206" cy="369332"/>
          </a:xfrm>
          <a:prstGeom prst="rect">
            <a:avLst/>
          </a:prstGeom>
          <a:noFill/>
        </p:spPr>
        <p:txBody>
          <a:bodyPr wrap="square" rtlCol="0">
            <a:spAutoFit/>
          </a:bodyPr>
          <a:lstStyle/>
          <a:p>
            <a:r>
              <a:rPr lang="is-IS" smtClean="0"/>
              <a:t>…</a:t>
            </a:r>
            <a:endParaRPr lang="en-US" dirty="0"/>
          </a:p>
        </p:txBody>
      </p:sp>
      <p:sp>
        <p:nvSpPr>
          <p:cNvPr id="47" name="TextBox 46"/>
          <p:cNvSpPr txBox="1"/>
          <p:nvPr/>
        </p:nvSpPr>
        <p:spPr>
          <a:xfrm>
            <a:off x="2038344" y="3067069"/>
            <a:ext cx="457206" cy="369332"/>
          </a:xfrm>
          <a:prstGeom prst="rect">
            <a:avLst/>
          </a:prstGeom>
          <a:noFill/>
        </p:spPr>
        <p:txBody>
          <a:bodyPr wrap="square" rtlCol="0">
            <a:spAutoFit/>
          </a:bodyPr>
          <a:lstStyle/>
          <a:p>
            <a:r>
              <a:rPr lang="is-IS" smtClean="0"/>
              <a:t>…</a:t>
            </a:r>
            <a:endParaRPr lang="en-US" dirty="0"/>
          </a:p>
        </p:txBody>
      </p:sp>
    </p:spTree>
    <p:extLst>
      <p:ext uri="{BB962C8B-B14F-4D97-AF65-F5344CB8AC3E}">
        <p14:creationId xmlns:p14="http://schemas.microsoft.com/office/powerpoint/2010/main" val="61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par>
                                <p:cTn id="43" presetID="9"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dissolve">
                                      <p:cBhvr>
                                        <p:cTn id="45" dur="500"/>
                                        <p:tgtEl>
                                          <p:spTgt spid="34"/>
                                        </p:tgtEl>
                                      </p:cBhvr>
                                    </p:animEffect>
                                  </p:childTnLst>
                                </p:cTn>
                              </p:par>
                              <p:par>
                                <p:cTn id="46" presetID="9"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dissolve">
                                      <p:cBhvr>
                                        <p:cTn id="51" dur="500"/>
                                        <p:tgtEl>
                                          <p:spTgt spid="36"/>
                                        </p:tgtEl>
                                      </p:cBhvr>
                                    </p:animEffect>
                                  </p:childTnLst>
                                </p:cTn>
                              </p:par>
                              <p:par>
                                <p:cTn id="52" presetID="9"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dissolve">
                                      <p:cBhvr>
                                        <p:cTn id="54" dur="500"/>
                                        <p:tgtEl>
                                          <p:spTgt spid="37"/>
                                        </p:tgtEl>
                                      </p:cBhvr>
                                    </p:animEffect>
                                  </p:childTnLst>
                                </p:cTn>
                              </p:par>
                              <p:par>
                                <p:cTn id="55" presetID="9"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dissolve">
                                      <p:cBhvr>
                                        <p:cTn id="57" dur="500"/>
                                        <p:tgtEl>
                                          <p:spTgt spid="3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dissolve">
                                      <p:cBhvr>
                                        <p:cTn id="60" dur="500"/>
                                        <p:tgtEl>
                                          <p:spTgt spid="4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dissolv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dissolve">
                                      <p:cBhvr>
                                        <p:cTn id="6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3" grpId="0"/>
      <p:bldP spid="36" grpId="0"/>
      <p:bldP spid="40" grpId="0"/>
      <p:bldP spid="43" grpId="0"/>
      <p:bldP spid="44" grpId="0" animBg="1"/>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depth by 1</a:t>
            </a:r>
            <a:endParaRPr lang="en-US" dirty="0"/>
          </a:p>
        </p:txBody>
      </p:sp>
      <p:sp>
        <p:nvSpPr>
          <p:cNvPr id="4" name="Oval 3"/>
          <p:cNvSpPr/>
          <p:nvPr/>
        </p:nvSpPr>
        <p:spPr bwMode="auto">
          <a:xfrm>
            <a:off x="452708"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 name="Oval 4"/>
          <p:cNvSpPr/>
          <p:nvPr/>
        </p:nvSpPr>
        <p:spPr bwMode="auto">
          <a:xfrm>
            <a:off x="1093692"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 name="Oval 5"/>
          <p:cNvSpPr/>
          <p:nvPr/>
        </p:nvSpPr>
        <p:spPr bwMode="auto">
          <a:xfrm>
            <a:off x="1660713"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7" name="Straight Connector 6"/>
          <p:cNvCxnSpPr>
            <a:stCxn id="4" idx="0"/>
            <a:endCxn id="5" idx="4"/>
          </p:cNvCxnSpPr>
          <p:nvPr/>
        </p:nvCxnSpPr>
        <p:spPr bwMode="auto">
          <a:xfrm flipV="1">
            <a:off x="677947"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 name="Straight Connector 7"/>
          <p:cNvCxnSpPr>
            <a:endCxn id="6" idx="0"/>
          </p:cNvCxnSpPr>
          <p:nvPr/>
        </p:nvCxnSpPr>
        <p:spPr bwMode="auto">
          <a:xfrm>
            <a:off x="1322910"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 name="Straight Connector 8"/>
          <p:cNvCxnSpPr/>
          <p:nvPr/>
        </p:nvCxnSpPr>
        <p:spPr bwMode="auto">
          <a:xfrm flipV="1">
            <a:off x="371039"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H="1" flipV="1">
            <a:off x="671795"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1" name="Straight Connector 10"/>
          <p:cNvCxnSpPr/>
          <p:nvPr/>
        </p:nvCxnSpPr>
        <p:spPr bwMode="auto">
          <a:xfrm flipV="1">
            <a:off x="1584522"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2" name="Straight Connector 11"/>
          <p:cNvCxnSpPr/>
          <p:nvPr/>
        </p:nvCxnSpPr>
        <p:spPr bwMode="auto">
          <a:xfrm flipH="1" flipV="1">
            <a:off x="1879800"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3" name="TextBox 12"/>
          <p:cNvSpPr txBox="1"/>
          <p:nvPr/>
        </p:nvSpPr>
        <p:spPr>
          <a:xfrm>
            <a:off x="521754"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4" name="Straight Arrow Connector 13"/>
          <p:cNvCxnSpPr/>
          <p:nvPr/>
        </p:nvCxnSpPr>
        <p:spPr bwMode="auto">
          <a:xfrm flipH="1">
            <a:off x="329452"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5" name="Straight Arrow Connector 14"/>
          <p:cNvCxnSpPr/>
          <p:nvPr/>
        </p:nvCxnSpPr>
        <p:spPr bwMode="auto">
          <a:xfrm>
            <a:off x="780923"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6" name="TextBox 15"/>
          <p:cNvSpPr txBox="1"/>
          <p:nvPr/>
        </p:nvSpPr>
        <p:spPr>
          <a:xfrm>
            <a:off x="1729759"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7" name="Straight Arrow Connector 16"/>
          <p:cNvCxnSpPr/>
          <p:nvPr/>
        </p:nvCxnSpPr>
        <p:spPr bwMode="auto">
          <a:xfrm flipH="1">
            <a:off x="1537457"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8" name="Straight Arrow Connector 17"/>
          <p:cNvCxnSpPr/>
          <p:nvPr/>
        </p:nvCxnSpPr>
        <p:spPr bwMode="auto">
          <a:xfrm>
            <a:off x="1988928"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9" name="Oval 18"/>
          <p:cNvSpPr/>
          <p:nvPr/>
        </p:nvSpPr>
        <p:spPr bwMode="auto">
          <a:xfrm>
            <a:off x="2084295" y="206413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0" name="Straight Connector 19"/>
          <p:cNvCxnSpPr>
            <a:stCxn id="5" idx="0"/>
          </p:cNvCxnSpPr>
          <p:nvPr/>
        </p:nvCxnSpPr>
        <p:spPr bwMode="auto">
          <a:xfrm flipV="1">
            <a:off x="1318931" y="253477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0" name="Oval 39"/>
          <p:cNvSpPr/>
          <p:nvPr/>
        </p:nvSpPr>
        <p:spPr bwMode="auto">
          <a:xfrm>
            <a:off x="2518594"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41" name="Oval 40"/>
          <p:cNvSpPr/>
          <p:nvPr/>
        </p:nvSpPr>
        <p:spPr bwMode="auto">
          <a:xfrm>
            <a:off x="3159578"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smtClean="0"/>
              <a:t>⋁</a:t>
            </a:r>
            <a:endParaRPr lang="en-US" b="1" dirty="0"/>
          </a:p>
        </p:txBody>
      </p:sp>
      <p:sp>
        <p:nvSpPr>
          <p:cNvPr id="42" name="Oval 41"/>
          <p:cNvSpPr/>
          <p:nvPr/>
        </p:nvSpPr>
        <p:spPr bwMode="auto">
          <a:xfrm>
            <a:off x="3726599"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43" name="Straight Connector 42"/>
          <p:cNvCxnSpPr>
            <a:stCxn id="42" idx="0"/>
            <a:endCxn id="43" idx="4"/>
          </p:cNvCxnSpPr>
          <p:nvPr/>
        </p:nvCxnSpPr>
        <p:spPr bwMode="auto">
          <a:xfrm flipV="1">
            <a:off x="2743833"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4" name="Straight Connector 43"/>
          <p:cNvCxnSpPr>
            <a:endCxn id="44" idx="0"/>
          </p:cNvCxnSpPr>
          <p:nvPr/>
        </p:nvCxnSpPr>
        <p:spPr bwMode="auto">
          <a:xfrm>
            <a:off x="3388796"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5" name="Straight Connector 44"/>
          <p:cNvCxnSpPr/>
          <p:nvPr/>
        </p:nvCxnSpPr>
        <p:spPr bwMode="auto">
          <a:xfrm flipV="1">
            <a:off x="243692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6" name="Straight Connector 45"/>
          <p:cNvCxnSpPr/>
          <p:nvPr/>
        </p:nvCxnSpPr>
        <p:spPr bwMode="auto">
          <a:xfrm flipH="1" flipV="1">
            <a:off x="2737681"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7" name="Straight Connector 46"/>
          <p:cNvCxnSpPr/>
          <p:nvPr/>
        </p:nvCxnSpPr>
        <p:spPr bwMode="auto">
          <a:xfrm flipV="1">
            <a:off x="3650408"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8" name="Straight Connector 47"/>
          <p:cNvCxnSpPr/>
          <p:nvPr/>
        </p:nvCxnSpPr>
        <p:spPr bwMode="auto">
          <a:xfrm flipH="1" flipV="1">
            <a:off x="3945686"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9" name="TextBox 48"/>
          <p:cNvSpPr txBox="1"/>
          <p:nvPr/>
        </p:nvSpPr>
        <p:spPr>
          <a:xfrm>
            <a:off x="2587640"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0" name="Straight Arrow Connector 49"/>
          <p:cNvCxnSpPr/>
          <p:nvPr/>
        </p:nvCxnSpPr>
        <p:spPr bwMode="auto">
          <a:xfrm flipH="1">
            <a:off x="2395338"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1" name="Straight Arrow Connector 50"/>
          <p:cNvCxnSpPr/>
          <p:nvPr/>
        </p:nvCxnSpPr>
        <p:spPr bwMode="auto">
          <a:xfrm>
            <a:off x="2846809"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52" name="TextBox 51"/>
          <p:cNvSpPr txBox="1"/>
          <p:nvPr/>
        </p:nvSpPr>
        <p:spPr>
          <a:xfrm>
            <a:off x="3795645"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3" name="Straight Arrow Connector 52"/>
          <p:cNvCxnSpPr/>
          <p:nvPr/>
        </p:nvCxnSpPr>
        <p:spPr bwMode="auto">
          <a:xfrm flipH="1">
            <a:off x="3603343"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4" name="Straight Arrow Connector 53"/>
          <p:cNvCxnSpPr/>
          <p:nvPr/>
        </p:nvCxnSpPr>
        <p:spPr bwMode="auto">
          <a:xfrm>
            <a:off x="4054814"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5" name="Straight Connector 54"/>
          <p:cNvCxnSpPr>
            <a:stCxn id="41" idx="0"/>
            <a:endCxn id="19" idx="4"/>
          </p:cNvCxnSpPr>
          <p:nvPr/>
        </p:nvCxnSpPr>
        <p:spPr bwMode="auto">
          <a:xfrm flipH="1" flipV="1">
            <a:off x="2309534" y="253477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8" name="TextBox 57"/>
          <p:cNvSpPr txBox="1"/>
          <p:nvPr/>
        </p:nvSpPr>
        <p:spPr>
          <a:xfrm>
            <a:off x="2111190" y="2759982"/>
            <a:ext cx="457206" cy="369332"/>
          </a:xfrm>
          <a:prstGeom prst="rect">
            <a:avLst/>
          </a:prstGeom>
          <a:noFill/>
        </p:spPr>
        <p:txBody>
          <a:bodyPr wrap="square" rtlCol="0">
            <a:spAutoFit/>
          </a:bodyPr>
          <a:lstStyle/>
          <a:p>
            <a:r>
              <a:rPr lang="is-IS" smtClean="0"/>
              <a:t>…</a:t>
            </a:r>
            <a:endParaRPr lang="en-US" dirty="0"/>
          </a:p>
        </p:txBody>
      </p:sp>
      <p:sp>
        <p:nvSpPr>
          <p:cNvPr id="59" name="TextBox 58"/>
          <p:cNvSpPr txBox="1"/>
          <p:nvPr/>
        </p:nvSpPr>
        <p:spPr>
          <a:xfrm>
            <a:off x="999805" y="3554235"/>
            <a:ext cx="457206" cy="369332"/>
          </a:xfrm>
          <a:prstGeom prst="rect">
            <a:avLst/>
          </a:prstGeom>
          <a:noFill/>
        </p:spPr>
        <p:txBody>
          <a:bodyPr wrap="square" rtlCol="0">
            <a:spAutoFit/>
          </a:bodyPr>
          <a:lstStyle/>
          <a:p>
            <a:r>
              <a:rPr lang="is-IS" smtClean="0"/>
              <a:t>…</a:t>
            </a:r>
            <a:endParaRPr lang="en-US" dirty="0"/>
          </a:p>
        </p:txBody>
      </p:sp>
      <p:sp>
        <p:nvSpPr>
          <p:cNvPr id="60" name="TextBox 59"/>
          <p:cNvSpPr txBox="1"/>
          <p:nvPr/>
        </p:nvSpPr>
        <p:spPr>
          <a:xfrm>
            <a:off x="3156213" y="3554235"/>
            <a:ext cx="457206" cy="369332"/>
          </a:xfrm>
          <a:prstGeom prst="rect">
            <a:avLst/>
          </a:prstGeom>
          <a:noFill/>
        </p:spPr>
        <p:txBody>
          <a:bodyPr wrap="square" rtlCol="0">
            <a:spAutoFit/>
          </a:bodyPr>
          <a:lstStyle/>
          <a:p>
            <a:r>
              <a:rPr lang="is-IS" smtClean="0"/>
              <a:t>…</a:t>
            </a:r>
            <a:endParaRPr lang="en-US" dirty="0"/>
          </a:p>
        </p:txBody>
      </p:sp>
      <p:sp>
        <p:nvSpPr>
          <p:cNvPr id="61" name="TextBox 60"/>
          <p:cNvSpPr txBox="1"/>
          <p:nvPr/>
        </p:nvSpPr>
        <p:spPr>
          <a:xfrm>
            <a:off x="441079" y="4040515"/>
            <a:ext cx="457206" cy="369332"/>
          </a:xfrm>
          <a:prstGeom prst="rect">
            <a:avLst/>
          </a:prstGeom>
          <a:noFill/>
        </p:spPr>
        <p:txBody>
          <a:bodyPr wrap="square" rtlCol="0">
            <a:spAutoFit/>
          </a:bodyPr>
          <a:lstStyle/>
          <a:p>
            <a:r>
              <a:rPr lang="is-IS" smtClean="0"/>
              <a:t>…</a:t>
            </a:r>
            <a:endParaRPr lang="en-US" dirty="0"/>
          </a:p>
        </p:txBody>
      </p:sp>
      <p:sp>
        <p:nvSpPr>
          <p:cNvPr id="62" name="Oval 61"/>
          <p:cNvSpPr/>
          <p:nvPr/>
        </p:nvSpPr>
        <p:spPr bwMode="auto">
          <a:xfrm>
            <a:off x="5138123"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63" name="Oval 62"/>
          <p:cNvSpPr/>
          <p:nvPr/>
        </p:nvSpPr>
        <p:spPr bwMode="auto">
          <a:xfrm>
            <a:off x="5779107" y="278255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4" name="Oval 63"/>
          <p:cNvSpPr/>
          <p:nvPr/>
        </p:nvSpPr>
        <p:spPr bwMode="auto">
          <a:xfrm>
            <a:off x="6346128"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65" name="Straight Connector 64"/>
          <p:cNvCxnSpPr>
            <a:stCxn id="64" idx="0"/>
            <a:endCxn id="65" idx="4"/>
          </p:cNvCxnSpPr>
          <p:nvPr/>
        </p:nvCxnSpPr>
        <p:spPr bwMode="auto">
          <a:xfrm flipV="1">
            <a:off x="5363362" y="325320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6" name="Straight Connector 65"/>
          <p:cNvCxnSpPr>
            <a:endCxn id="66" idx="0"/>
          </p:cNvCxnSpPr>
          <p:nvPr/>
        </p:nvCxnSpPr>
        <p:spPr bwMode="auto">
          <a:xfrm>
            <a:off x="6008325" y="324833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7" name="Straight Connector 66"/>
          <p:cNvCxnSpPr/>
          <p:nvPr/>
        </p:nvCxnSpPr>
        <p:spPr bwMode="auto">
          <a:xfrm flipV="1">
            <a:off x="5056454"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8" name="Straight Connector 67"/>
          <p:cNvCxnSpPr/>
          <p:nvPr/>
        </p:nvCxnSpPr>
        <p:spPr bwMode="auto">
          <a:xfrm flipH="1" flipV="1">
            <a:off x="5357210"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9" name="Straight Connector 68"/>
          <p:cNvCxnSpPr/>
          <p:nvPr/>
        </p:nvCxnSpPr>
        <p:spPr bwMode="auto">
          <a:xfrm flipV="1">
            <a:off x="6269937"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0" name="Straight Connector 69"/>
          <p:cNvCxnSpPr/>
          <p:nvPr/>
        </p:nvCxnSpPr>
        <p:spPr bwMode="auto">
          <a:xfrm flipH="1" flipV="1">
            <a:off x="656521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1" name="TextBox 70"/>
          <p:cNvSpPr txBox="1"/>
          <p:nvPr/>
        </p:nvSpPr>
        <p:spPr>
          <a:xfrm>
            <a:off x="5133205" y="440338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72" name="Straight Arrow Connector 71"/>
          <p:cNvCxnSpPr/>
          <p:nvPr/>
        </p:nvCxnSpPr>
        <p:spPr bwMode="auto">
          <a:xfrm flipH="1">
            <a:off x="5014867"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3" name="Straight Arrow Connector 72"/>
          <p:cNvCxnSpPr/>
          <p:nvPr/>
        </p:nvCxnSpPr>
        <p:spPr bwMode="auto">
          <a:xfrm>
            <a:off x="5466338"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5" name="Straight Arrow Connector 74"/>
          <p:cNvCxnSpPr/>
          <p:nvPr/>
        </p:nvCxnSpPr>
        <p:spPr bwMode="auto">
          <a:xfrm flipH="1">
            <a:off x="6222872"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6" name="Straight Arrow Connector 75"/>
          <p:cNvCxnSpPr/>
          <p:nvPr/>
        </p:nvCxnSpPr>
        <p:spPr bwMode="auto">
          <a:xfrm>
            <a:off x="6674343"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77" name="Oval 76"/>
          <p:cNvSpPr/>
          <p:nvPr/>
        </p:nvSpPr>
        <p:spPr bwMode="auto">
          <a:xfrm>
            <a:off x="6769710" y="206090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78" name="Straight Connector 77"/>
          <p:cNvCxnSpPr>
            <a:stCxn id="65" idx="0"/>
          </p:cNvCxnSpPr>
          <p:nvPr/>
        </p:nvCxnSpPr>
        <p:spPr bwMode="auto">
          <a:xfrm flipV="1">
            <a:off x="6004346" y="253154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9" name="Oval 78"/>
          <p:cNvSpPr/>
          <p:nvPr/>
        </p:nvSpPr>
        <p:spPr bwMode="auto">
          <a:xfrm>
            <a:off x="7204009"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80" name="Oval 79"/>
          <p:cNvSpPr/>
          <p:nvPr/>
        </p:nvSpPr>
        <p:spPr bwMode="auto">
          <a:xfrm>
            <a:off x="7844993" y="278255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81" name="Oval 80"/>
          <p:cNvSpPr/>
          <p:nvPr/>
        </p:nvSpPr>
        <p:spPr bwMode="auto">
          <a:xfrm>
            <a:off x="8412014"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82" name="Straight Connector 81"/>
          <p:cNvCxnSpPr/>
          <p:nvPr/>
        </p:nvCxnSpPr>
        <p:spPr bwMode="auto">
          <a:xfrm flipV="1">
            <a:off x="7429248" y="325320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3" name="Straight Connector 82"/>
          <p:cNvCxnSpPr/>
          <p:nvPr/>
        </p:nvCxnSpPr>
        <p:spPr bwMode="auto">
          <a:xfrm>
            <a:off x="8074211" y="324833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4" name="Straight Connector 83"/>
          <p:cNvCxnSpPr/>
          <p:nvPr/>
        </p:nvCxnSpPr>
        <p:spPr bwMode="auto">
          <a:xfrm flipV="1">
            <a:off x="7122340"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5" name="Straight Connector 84"/>
          <p:cNvCxnSpPr/>
          <p:nvPr/>
        </p:nvCxnSpPr>
        <p:spPr bwMode="auto">
          <a:xfrm flipH="1" flipV="1">
            <a:off x="7423096"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6" name="Straight Connector 85"/>
          <p:cNvCxnSpPr/>
          <p:nvPr/>
        </p:nvCxnSpPr>
        <p:spPr bwMode="auto">
          <a:xfrm flipV="1">
            <a:off x="8335823"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7" name="Straight Connector 86"/>
          <p:cNvCxnSpPr/>
          <p:nvPr/>
        </p:nvCxnSpPr>
        <p:spPr bwMode="auto">
          <a:xfrm flipH="1" flipV="1">
            <a:off x="8631101"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9" name="Straight Arrow Connector 88"/>
          <p:cNvCxnSpPr/>
          <p:nvPr/>
        </p:nvCxnSpPr>
        <p:spPr bwMode="auto">
          <a:xfrm flipH="1">
            <a:off x="7080753"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0" name="Straight Arrow Connector 89"/>
          <p:cNvCxnSpPr/>
          <p:nvPr/>
        </p:nvCxnSpPr>
        <p:spPr bwMode="auto">
          <a:xfrm>
            <a:off x="7532224"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2" name="Straight Arrow Connector 91"/>
          <p:cNvCxnSpPr/>
          <p:nvPr/>
        </p:nvCxnSpPr>
        <p:spPr bwMode="auto">
          <a:xfrm flipH="1">
            <a:off x="8288758"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3" name="Straight Arrow Connector 92"/>
          <p:cNvCxnSpPr/>
          <p:nvPr/>
        </p:nvCxnSpPr>
        <p:spPr bwMode="auto">
          <a:xfrm>
            <a:off x="8740229"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4" name="Straight Connector 93"/>
          <p:cNvCxnSpPr>
            <a:endCxn id="79" idx="4"/>
          </p:cNvCxnSpPr>
          <p:nvPr/>
        </p:nvCxnSpPr>
        <p:spPr bwMode="auto">
          <a:xfrm flipH="1" flipV="1">
            <a:off x="6994949" y="253154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5" name="TextBox 94"/>
          <p:cNvSpPr txBox="1"/>
          <p:nvPr/>
        </p:nvSpPr>
        <p:spPr>
          <a:xfrm>
            <a:off x="6796605" y="2756752"/>
            <a:ext cx="457206" cy="369332"/>
          </a:xfrm>
          <a:prstGeom prst="rect">
            <a:avLst/>
          </a:prstGeom>
          <a:noFill/>
        </p:spPr>
        <p:txBody>
          <a:bodyPr wrap="square" rtlCol="0">
            <a:spAutoFit/>
          </a:bodyPr>
          <a:lstStyle/>
          <a:p>
            <a:r>
              <a:rPr lang="is-IS" smtClean="0"/>
              <a:t>…</a:t>
            </a:r>
            <a:endParaRPr lang="en-US" dirty="0"/>
          </a:p>
        </p:txBody>
      </p:sp>
      <p:sp>
        <p:nvSpPr>
          <p:cNvPr id="96" name="TextBox 95"/>
          <p:cNvSpPr txBox="1"/>
          <p:nvPr/>
        </p:nvSpPr>
        <p:spPr>
          <a:xfrm>
            <a:off x="5685220" y="3551005"/>
            <a:ext cx="457206" cy="369332"/>
          </a:xfrm>
          <a:prstGeom prst="rect">
            <a:avLst/>
          </a:prstGeom>
          <a:noFill/>
        </p:spPr>
        <p:txBody>
          <a:bodyPr wrap="square" rtlCol="0">
            <a:spAutoFit/>
          </a:bodyPr>
          <a:lstStyle/>
          <a:p>
            <a:r>
              <a:rPr lang="is-IS" smtClean="0"/>
              <a:t>…</a:t>
            </a:r>
            <a:endParaRPr lang="en-US" dirty="0"/>
          </a:p>
        </p:txBody>
      </p:sp>
      <p:sp>
        <p:nvSpPr>
          <p:cNvPr id="97" name="TextBox 96"/>
          <p:cNvSpPr txBox="1"/>
          <p:nvPr/>
        </p:nvSpPr>
        <p:spPr>
          <a:xfrm>
            <a:off x="7841628" y="3551005"/>
            <a:ext cx="457206" cy="369332"/>
          </a:xfrm>
          <a:prstGeom prst="rect">
            <a:avLst/>
          </a:prstGeom>
          <a:noFill/>
        </p:spPr>
        <p:txBody>
          <a:bodyPr wrap="square" rtlCol="0">
            <a:spAutoFit/>
          </a:bodyPr>
          <a:lstStyle/>
          <a:p>
            <a:r>
              <a:rPr lang="is-IS" smtClean="0"/>
              <a:t>…</a:t>
            </a:r>
            <a:endParaRPr lang="en-US" dirty="0"/>
          </a:p>
        </p:txBody>
      </p:sp>
      <p:sp>
        <p:nvSpPr>
          <p:cNvPr id="98" name="TextBox 97"/>
          <p:cNvSpPr txBox="1"/>
          <p:nvPr/>
        </p:nvSpPr>
        <p:spPr>
          <a:xfrm>
            <a:off x="5126494" y="4037285"/>
            <a:ext cx="457206" cy="369332"/>
          </a:xfrm>
          <a:prstGeom prst="rect">
            <a:avLst/>
          </a:prstGeom>
          <a:noFill/>
        </p:spPr>
        <p:txBody>
          <a:bodyPr wrap="square" rtlCol="0">
            <a:spAutoFit/>
          </a:bodyPr>
          <a:lstStyle/>
          <a:p>
            <a:r>
              <a:rPr lang="is-IS" smtClean="0"/>
              <a:t>…</a:t>
            </a:r>
            <a:endParaRPr lang="en-US" dirty="0"/>
          </a:p>
        </p:txBody>
      </p:sp>
      <p:sp>
        <p:nvSpPr>
          <p:cNvPr id="100" name="TextBox 99"/>
          <p:cNvSpPr txBox="1"/>
          <p:nvPr/>
        </p:nvSpPr>
        <p:spPr>
          <a:xfrm>
            <a:off x="6358172" y="440661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1" name="TextBox 100"/>
          <p:cNvSpPr txBox="1"/>
          <p:nvPr/>
        </p:nvSpPr>
        <p:spPr>
          <a:xfrm>
            <a:off x="7212754"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2" name="TextBox 101"/>
          <p:cNvSpPr txBox="1"/>
          <p:nvPr/>
        </p:nvSpPr>
        <p:spPr>
          <a:xfrm>
            <a:off x="8406143"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103" name="Straight Arrow Connector 102"/>
          <p:cNvCxnSpPr/>
          <p:nvPr/>
        </p:nvCxnSpPr>
        <p:spPr bwMode="auto">
          <a:xfrm>
            <a:off x="3759854" y="2599723"/>
            <a:ext cx="1869141" cy="0"/>
          </a:xfrm>
          <a:prstGeom prst="straightConnector1">
            <a:avLst/>
          </a:prstGeom>
          <a:solidFill>
            <a:schemeClr val="accent1"/>
          </a:solidFill>
          <a:ln w="28575" cap="flat" cmpd="sng" algn="ctr">
            <a:solidFill>
              <a:schemeClr val="accent6">
                <a:lumMod val="60000"/>
                <a:lumOff val="40000"/>
              </a:schemeClr>
            </a:solidFill>
            <a:prstDash val="dash"/>
            <a:round/>
            <a:headEnd type="none" w="med" len="med"/>
            <a:tailEnd type="triangle"/>
          </a:ln>
          <a:effectLst/>
        </p:spPr>
      </p:cxnSp>
      <p:sp>
        <p:nvSpPr>
          <p:cNvPr id="104" name="TextBox 103"/>
          <p:cNvSpPr txBox="1"/>
          <p:nvPr/>
        </p:nvSpPr>
        <p:spPr>
          <a:xfrm>
            <a:off x="3725713" y="1491728"/>
            <a:ext cx="2023453" cy="923330"/>
          </a:xfrm>
          <a:prstGeom prst="rect">
            <a:avLst/>
          </a:prstGeom>
          <a:noFill/>
        </p:spPr>
        <p:txBody>
          <a:bodyPr wrap="square" rtlCol="0">
            <a:spAutoFit/>
          </a:bodyPr>
          <a:lstStyle/>
          <a:p>
            <a:r>
              <a:rPr lang="en-US" i="1" dirty="0" smtClean="0"/>
              <a:t>𝛠</a:t>
            </a:r>
            <a:r>
              <a:rPr lang="en-US" i="1" baseline="-25000" dirty="0" err="1" smtClean="0"/>
              <a:t>i</a:t>
            </a:r>
            <a:r>
              <a:rPr lang="en-US" i="1" dirty="0" smtClean="0"/>
              <a:t>: fix </a:t>
            </a:r>
            <a:r>
              <a:rPr lang="en-US" i="1" dirty="0" err="1" smtClean="0"/>
              <a:t>t</a:t>
            </a:r>
            <a:r>
              <a:rPr lang="en-US" i="1" baseline="-25000" dirty="0" err="1" smtClean="0"/>
              <a:t>i</a:t>
            </a:r>
            <a:r>
              <a:rPr lang="en-US" i="1" dirty="0" smtClean="0"/>
              <a:t> random variables</a:t>
            </a:r>
            <a:endParaRPr lang="en-US" i="1" dirty="0"/>
          </a:p>
          <a:p>
            <a:r>
              <a:rPr lang="en-US" i="1" dirty="0" err="1"/>
              <a:t>t</a:t>
            </a:r>
            <a:r>
              <a:rPr lang="en-US" i="1" baseline="-25000" dirty="0" err="1" smtClean="0"/>
              <a:t>i</a:t>
            </a:r>
            <a:r>
              <a:rPr lang="en-US" i="1" dirty="0" smtClean="0"/>
              <a:t> = </a:t>
            </a:r>
            <a:r>
              <a:rPr lang="en-US" i="1" dirty="0" err="1" smtClean="0"/>
              <a:t>n</a:t>
            </a:r>
            <a:r>
              <a:rPr lang="en-US" i="1" baseline="-25000" dirty="0" err="1" smtClean="0"/>
              <a:t>i</a:t>
            </a:r>
            <a:r>
              <a:rPr lang="en-US" i="1" dirty="0" smtClean="0"/>
              <a:t> - n</a:t>
            </a:r>
            <a:r>
              <a:rPr lang="en-US" i="1" baseline="-25000" dirty="0" smtClean="0"/>
              <a:t>i</a:t>
            </a:r>
            <a:r>
              <a:rPr lang="en-US" i="1" baseline="30000" dirty="0" smtClean="0"/>
              <a:t>1/2</a:t>
            </a:r>
            <a:endParaRPr lang="en-US" i="1" dirty="0"/>
          </a:p>
        </p:txBody>
      </p:sp>
      <p:sp>
        <p:nvSpPr>
          <p:cNvPr id="88" name="Rectangle 87"/>
          <p:cNvSpPr/>
          <p:nvPr/>
        </p:nvSpPr>
        <p:spPr bwMode="auto">
          <a:xfrm>
            <a:off x="1958786" y="6234688"/>
            <a:ext cx="5029200" cy="446287"/>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Always</a:t>
            </a:r>
            <a:r>
              <a:rPr kumimoji="0" lang="en-US" sz="1600" b="0" i="0" u="none" strike="noStrike" cap="none" normalizeH="0" dirty="0" smtClean="0">
                <a:ln>
                  <a:noFill/>
                </a:ln>
                <a:solidFill>
                  <a:schemeClr val="tx1"/>
                </a:solidFill>
                <a:effectLst/>
                <a:latin typeface="Arial" charset="0"/>
              </a:rPr>
              <a:t> reduce the bottom layer, initially </a:t>
            </a:r>
            <a:r>
              <a:rPr kumimoji="0" lang="en-US" sz="1600" b="0" i="0" u="none" strike="noStrike" cap="none" normalizeH="0" smtClean="0">
                <a:ln>
                  <a:noFill/>
                </a:ln>
                <a:solidFill>
                  <a:schemeClr val="tx1"/>
                </a:solidFill>
                <a:effectLst/>
                <a:latin typeface="Arial" charset="0"/>
              </a:rPr>
              <a:t>of fan-in 1</a:t>
            </a:r>
            <a:endParaRPr kumimoji="0" lang="en-US" sz="1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4256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dissolve">
                                      <p:cBhvr>
                                        <p:cTn id="10" dur="5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dissolve">
                                      <p:cBhvr>
                                        <p:cTn id="21" dur="500"/>
                                        <p:tgtEl>
                                          <p:spTgt spid="64"/>
                                        </p:tgtEl>
                                      </p:cBhvr>
                                    </p:animEffect>
                                  </p:childTnLst>
                                </p:cTn>
                              </p:par>
                              <p:par>
                                <p:cTn id="22" presetID="9" presetClass="entr" presetSubtype="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dissolve">
                                      <p:cBhvr>
                                        <p:cTn id="24" dur="500"/>
                                        <p:tgtEl>
                                          <p:spTgt spid="65"/>
                                        </p:tgtEl>
                                      </p:cBhvr>
                                    </p:animEffect>
                                  </p:childTnLst>
                                </p:cTn>
                              </p:par>
                              <p:par>
                                <p:cTn id="25" presetID="9"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dissolve">
                                      <p:cBhvr>
                                        <p:cTn id="27" dur="500"/>
                                        <p:tgtEl>
                                          <p:spTgt spid="66"/>
                                        </p:tgtEl>
                                      </p:cBhvr>
                                    </p:animEffect>
                                  </p:childTnLst>
                                </p:cTn>
                              </p:par>
                              <p:par>
                                <p:cTn id="28" presetID="9" presetClass="entr" presetSubtype="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dissolve">
                                      <p:cBhvr>
                                        <p:cTn id="30" dur="500"/>
                                        <p:tgtEl>
                                          <p:spTgt spid="67"/>
                                        </p:tgtEl>
                                      </p:cBhvr>
                                    </p:animEffect>
                                  </p:childTnLst>
                                </p:cTn>
                              </p:par>
                              <p:par>
                                <p:cTn id="31" presetID="9"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dissolve">
                                      <p:cBhvr>
                                        <p:cTn id="33" dur="500"/>
                                        <p:tgtEl>
                                          <p:spTgt spid="68"/>
                                        </p:tgtEl>
                                      </p:cBhvr>
                                    </p:animEffect>
                                  </p:childTnLst>
                                </p:cTn>
                              </p:par>
                              <p:par>
                                <p:cTn id="34" presetID="9"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dissolve">
                                      <p:cBhvr>
                                        <p:cTn id="36" dur="500"/>
                                        <p:tgtEl>
                                          <p:spTgt spid="69"/>
                                        </p:tgtEl>
                                      </p:cBhvr>
                                    </p:animEffect>
                                  </p:childTnLst>
                                </p:cTn>
                              </p:par>
                              <p:par>
                                <p:cTn id="37" presetID="9"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dissolve">
                                      <p:cBhvr>
                                        <p:cTn id="39" dur="500"/>
                                        <p:tgtEl>
                                          <p:spTgt spid="7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dissolve">
                                      <p:cBhvr>
                                        <p:cTn id="42" dur="500"/>
                                        <p:tgtEl>
                                          <p:spTgt spid="71"/>
                                        </p:tgtEl>
                                      </p:cBhvr>
                                    </p:animEffect>
                                  </p:childTnLst>
                                </p:cTn>
                              </p:par>
                              <p:par>
                                <p:cTn id="43" presetID="9"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dissolve">
                                      <p:cBhvr>
                                        <p:cTn id="45" dur="500"/>
                                        <p:tgtEl>
                                          <p:spTgt spid="72"/>
                                        </p:tgtEl>
                                      </p:cBhvr>
                                    </p:animEffect>
                                  </p:childTnLst>
                                </p:cTn>
                              </p:par>
                              <p:par>
                                <p:cTn id="46" presetID="9" presetClass="entr" presetSubtype="0"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dissolve">
                                      <p:cBhvr>
                                        <p:cTn id="48" dur="500"/>
                                        <p:tgtEl>
                                          <p:spTgt spid="73"/>
                                        </p:tgtEl>
                                      </p:cBhvr>
                                    </p:animEffect>
                                  </p:childTnLst>
                                </p:cTn>
                              </p:par>
                              <p:par>
                                <p:cTn id="49" presetID="9"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dissolve">
                                      <p:cBhvr>
                                        <p:cTn id="51" dur="500"/>
                                        <p:tgtEl>
                                          <p:spTgt spid="75"/>
                                        </p:tgtEl>
                                      </p:cBhvr>
                                    </p:animEffect>
                                  </p:childTnLst>
                                </p:cTn>
                              </p:par>
                              <p:par>
                                <p:cTn id="52" presetID="9" presetClass="entr" presetSubtype="0"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dissolve">
                                      <p:cBhvr>
                                        <p:cTn id="54" dur="500"/>
                                        <p:tgtEl>
                                          <p:spTgt spid="7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dissolve">
                                      <p:cBhvr>
                                        <p:cTn id="57" dur="500"/>
                                        <p:tgtEl>
                                          <p:spTgt spid="77"/>
                                        </p:tgtEl>
                                      </p:cBhvr>
                                    </p:animEffect>
                                  </p:childTnLst>
                                </p:cTn>
                              </p:par>
                              <p:par>
                                <p:cTn id="58" presetID="9" presetClass="entr" presetSubtype="0" fill="hold"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dissolve">
                                      <p:cBhvr>
                                        <p:cTn id="60" dur="500"/>
                                        <p:tgtEl>
                                          <p:spTgt spid="7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dissolve">
                                      <p:cBhvr>
                                        <p:cTn id="63" dur="500"/>
                                        <p:tgtEl>
                                          <p:spTgt spid="7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dissolve">
                                      <p:cBhvr>
                                        <p:cTn id="66" dur="500"/>
                                        <p:tgtEl>
                                          <p:spTgt spid="8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dissolve">
                                      <p:cBhvr>
                                        <p:cTn id="69" dur="500"/>
                                        <p:tgtEl>
                                          <p:spTgt spid="81"/>
                                        </p:tgtEl>
                                      </p:cBhvr>
                                    </p:animEffect>
                                  </p:childTnLst>
                                </p:cTn>
                              </p:par>
                              <p:par>
                                <p:cTn id="70" presetID="9" presetClass="entr" presetSubtype="0" fill="hold"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dissolve">
                                      <p:cBhvr>
                                        <p:cTn id="72" dur="500"/>
                                        <p:tgtEl>
                                          <p:spTgt spid="82"/>
                                        </p:tgtEl>
                                      </p:cBhvr>
                                    </p:animEffect>
                                  </p:childTnLst>
                                </p:cTn>
                              </p:par>
                              <p:par>
                                <p:cTn id="73" presetID="9"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dissolve">
                                      <p:cBhvr>
                                        <p:cTn id="75" dur="500"/>
                                        <p:tgtEl>
                                          <p:spTgt spid="83"/>
                                        </p:tgtEl>
                                      </p:cBhvr>
                                    </p:animEffect>
                                  </p:childTnLst>
                                </p:cTn>
                              </p:par>
                              <p:par>
                                <p:cTn id="76" presetID="9" presetClass="entr" presetSubtype="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dissolve">
                                      <p:cBhvr>
                                        <p:cTn id="78" dur="500"/>
                                        <p:tgtEl>
                                          <p:spTgt spid="84"/>
                                        </p:tgtEl>
                                      </p:cBhvr>
                                    </p:animEffect>
                                  </p:childTnLst>
                                </p:cTn>
                              </p:par>
                              <p:par>
                                <p:cTn id="79" presetID="9"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dissolve">
                                      <p:cBhvr>
                                        <p:cTn id="81" dur="500"/>
                                        <p:tgtEl>
                                          <p:spTgt spid="85"/>
                                        </p:tgtEl>
                                      </p:cBhvr>
                                    </p:animEffect>
                                  </p:childTnLst>
                                </p:cTn>
                              </p:par>
                              <p:par>
                                <p:cTn id="82" presetID="9" presetClass="entr" presetSubtype="0" fill="hold" nodeType="withEffect">
                                  <p:stCondLst>
                                    <p:cond delay="0"/>
                                  </p:stCondLst>
                                  <p:childTnLst>
                                    <p:set>
                                      <p:cBhvr>
                                        <p:cTn id="83" dur="1" fill="hold">
                                          <p:stCondLst>
                                            <p:cond delay="0"/>
                                          </p:stCondLst>
                                        </p:cTn>
                                        <p:tgtEl>
                                          <p:spTgt spid="86"/>
                                        </p:tgtEl>
                                        <p:attrNameLst>
                                          <p:attrName>style.visibility</p:attrName>
                                        </p:attrNameLst>
                                      </p:cBhvr>
                                      <p:to>
                                        <p:strVal val="visible"/>
                                      </p:to>
                                    </p:set>
                                    <p:animEffect transition="in" filter="dissolve">
                                      <p:cBhvr>
                                        <p:cTn id="84" dur="500"/>
                                        <p:tgtEl>
                                          <p:spTgt spid="86"/>
                                        </p:tgtEl>
                                      </p:cBhvr>
                                    </p:animEffect>
                                  </p:childTnLst>
                                </p:cTn>
                              </p:par>
                              <p:par>
                                <p:cTn id="85" presetID="9"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par>
                                <p:cTn id="88" presetID="9"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dissolve">
                                      <p:cBhvr>
                                        <p:cTn id="90" dur="500"/>
                                        <p:tgtEl>
                                          <p:spTgt spid="89"/>
                                        </p:tgtEl>
                                      </p:cBhvr>
                                    </p:animEffect>
                                  </p:childTnLst>
                                </p:cTn>
                              </p:par>
                              <p:par>
                                <p:cTn id="91" presetID="9"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dissolve">
                                      <p:cBhvr>
                                        <p:cTn id="93" dur="500"/>
                                        <p:tgtEl>
                                          <p:spTgt spid="90"/>
                                        </p:tgtEl>
                                      </p:cBhvr>
                                    </p:animEffect>
                                  </p:childTnLst>
                                </p:cTn>
                              </p:par>
                              <p:par>
                                <p:cTn id="94" presetID="9" presetClass="entr" presetSubtype="0" fill="hold"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dissolve">
                                      <p:cBhvr>
                                        <p:cTn id="99" dur="500"/>
                                        <p:tgtEl>
                                          <p:spTgt spid="93"/>
                                        </p:tgtEl>
                                      </p:cBhvr>
                                    </p:animEffect>
                                  </p:childTnLst>
                                </p:cTn>
                              </p:par>
                              <p:par>
                                <p:cTn id="100" presetID="9" presetClass="entr" presetSubtype="0" fill="hold" nodeType="with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dissolve">
                                      <p:cBhvr>
                                        <p:cTn id="102" dur="500"/>
                                        <p:tgtEl>
                                          <p:spTgt spid="9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95"/>
                                        </p:tgtEl>
                                        <p:attrNameLst>
                                          <p:attrName>style.visibility</p:attrName>
                                        </p:attrNameLst>
                                      </p:cBhvr>
                                      <p:to>
                                        <p:strVal val="visible"/>
                                      </p:to>
                                    </p:set>
                                    <p:animEffect transition="in" filter="dissolve">
                                      <p:cBhvr>
                                        <p:cTn id="105" dur="500"/>
                                        <p:tgtEl>
                                          <p:spTgt spid="95"/>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dissolve">
                                      <p:cBhvr>
                                        <p:cTn id="108" dur="500"/>
                                        <p:tgtEl>
                                          <p:spTgt spid="96"/>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animEffect transition="in" filter="dissolve">
                                      <p:cBhvr>
                                        <p:cTn id="111" dur="500"/>
                                        <p:tgtEl>
                                          <p:spTgt spid="97"/>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98"/>
                                        </p:tgtEl>
                                        <p:attrNameLst>
                                          <p:attrName>style.visibility</p:attrName>
                                        </p:attrNameLst>
                                      </p:cBhvr>
                                      <p:to>
                                        <p:strVal val="visible"/>
                                      </p:to>
                                    </p:set>
                                    <p:animEffect transition="in" filter="dissolve">
                                      <p:cBhvr>
                                        <p:cTn id="114" dur="500"/>
                                        <p:tgtEl>
                                          <p:spTgt spid="98"/>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dissolve">
                                      <p:cBhvr>
                                        <p:cTn id="117" dur="500"/>
                                        <p:tgtEl>
                                          <p:spTgt spid="10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dissolve">
                                      <p:cBhvr>
                                        <p:cTn id="120" dur="500"/>
                                        <p:tgtEl>
                                          <p:spTgt spid="10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102"/>
                                        </p:tgtEl>
                                        <p:attrNameLst>
                                          <p:attrName>style.visibility</p:attrName>
                                        </p:attrNameLst>
                                      </p:cBhvr>
                                      <p:to>
                                        <p:strVal val="visible"/>
                                      </p:to>
                                    </p:set>
                                    <p:animEffect transition="in" filter="dissolve">
                                      <p:cBhvr>
                                        <p:cTn id="123" dur="500"/>
                                        <p:tgtEl>
                                          <p:spTgt spid="102"/>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dissolve">
                                      <p:cBhvr>
                                        <p:cTn id="12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1" grpId="0"/>
      <p:bldP spid="77" grpId="0" animBg="1"/>
      <p:bldP spid="79" grpId="0" animBg="1"/>
      <p:bldP spid="80" grpId="0" animBg="1"/>
      <p:bldP spid="81" grpId="0" animBg="1"/>
      <p:bldP spid="95" grpId="0"/>
      <p:bldP spid="96" grpId="0"/>
      <p:bldP spid="97" grpId="0"/>
      <p:bldP spid="98" grpId="0"/>
      <p:bldP spid="100" grpId="0"/>
      <p:bldP spid="101" grpId="0"/>
      <p:bldP spid="102" grpId="0"/>
      <p:bldP spid="104" grpId="0"/>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depth by 1</a:t>
            </a:r>
            <a:endParaRPr lang="en-US" dirty="0"/>
          </a:p>
        </p:txBody>
      </p:sp>
      <p:sp>
        <p:nvSpPr>
          <p:cNvPr id="4" name="Oval 3"/>
          <p:cNvSpPr/>
          <p:nvPr/>
        </p:nvSpPr>
        <p:spPr bwMode="auto">
          <a:xfrm>
            <a:off x="452708"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 name="Oval 4"/>
          <p:cNvSpPr/>
          <p:nvPr/>
        </p:nvSpPr>
        <p:spPr bwMode="auto">
          <a:xfrm>
            <a:off x="1093692"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 name="Oval 5"/>
          <p:cNvSpPr/>
          <p:nvPr/>
        </p:nvSpPr>
        <p:spPr bwMode="auto">
          <a:xfrm>
            <a:off x="1660713"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7" name="Straight Connector 6"/>
          <p:cNvCxnSpPr>
            <a:stCxn id="4" idx="0"/>
            <a:endCxn id="5" idx="4"/>
          </p:cNvCxnSpPr>
          <p:nvPr/>
        </p:nvCxnSpPr>
        <p:spPr bwMode="auto">
          <a:xfrm flipV="1">
            <a:off x="677947"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 name="Straight Connector 7"/>
          <p:cNvCxnSpPr>
            <a:endCxn id="6" idx="0"/>
          </p:cNvCxnSpPr>
          <p:nvPr/>
        </p:nvCxnSpPr>
        <p:spPr bwMode="auto">
          <a:xfrm>
            <a:off x="1322910"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 name="Straight Connector 8"/>
          <p:cNvCxnSpPr/>
          <p:nvPr/>
        </p:nvCxnSpPr>
        <p:spPr bwMode="auto">
          <a:xfrm flipV="1">
            <a:off x="371039"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H="1" flipV="1">
            <a:off x="671795"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1" name="Straight Connector 10"/>
          <p:cNvCxnSpPr/>
          <p:nvPr/>
        </p:nvCxnSpPr>
        <p:spPr bwMode="auto">
          <a:xfrm flipV="1">
            <a:off x="1584522"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2" name="Straight Connector 11"/>
          <p:cNvCxnSpPr/>
          <p:nvPr/>
        </p:nvCxnSpPr>
        <p:spPr bwMode="auto">
          <a:xfrm flipH="1" flipV="1">
            <a:off x="1879800"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3" name="TextBox 12"/>
          <p:cNvSpPr txBox="1"/>
          <p:nvPr/>
        </p:nvSpPr>
        <p:spPr>
          <a:xfrm>
            <a:off x="521754"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4" name="Straight Arrow Connector 13"/>
          <p:cNvCxnSpPr/>
          <p:nvPr/>
        </p:nvCxnSpPr>
        <p:spPr bwMode="auto">
          <a:xfrm flipH="1">
            <a:off x="329452"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5" name="Straight Arrow Connector 14"/>
          <p:cNvCxnSpPr/>
          <p:nvPr/>
        </p:nvCxnSpPr>
        <p:spPr bwMode="auto">
          <a:xfrm>
            <a:off x="780923"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6" name="TextBox 15"/>
          <p:cNvSpPr txBox="1"/>
          <p:nvPr/>
        </p:nvSpPr>
        <p:spPr>
          <a:xfrm>
            <a:off x="1729759"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7" name="Straight Arrow Connector 16"/>
          <p:cNvCxnSpPr/>
          <p:nvPr/>
        </p:nvCxnSpPr>
        <p:spPr bwMode="auto">
          <a:xfrm flipH="1">
            <a:off x="1537457"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8" name="Straight Arrow Connector 17"/>
          <p:cNvCxnSpPr/>
          <p:nvPr/>
        </p:nvCxnSpPr>
        <p:spPr bwMode="auto">
          <a:xfrm>
            <a:off x="1988928"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9" name="Oval 18"/>
          <p:cNvSpPr/>
          <p:nvPr/>
        </p:nvSpPr>
        <p:spPr bwMode="auto">
          <a:xfrm>
            <a:off x="2084295" y="206413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0" name="Straight Connector 19"/>
          <p:cNvCxnSpPr>
            <a:stCxn id="5" idx="0"/>
          </p:cNvCxnSpPr>
          <p:nvPr/>
        </p:nvCxnSpPr>
        <p:spPr bwMode="auto">
          <a:xfrm flipV="1">
            <a:off x="1318931" y="253477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0" name="Oval 39"/>
          <p:cNvSpPr/>
          <p:nvPr/>
        </p:nvSpPr>
        <p:spPr bwMode="auto">
          <a:xfrm>
            <a:off x="2518594"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41" name="Oval 40"/>
          <p:cNvSpPr/>
          <p:nvPr/>
        </p:nvSpPr>
        <p:spPr bwMode="auto">
          <a:xfrm>
            <a:off x="3159578"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smtClean="0"/>
              <a:t>⋁</a:t>
            </a:r>
            <a:endParaRPr lang="en-US" b="1" dirty="0"/>
          </a:p>
        </p:txBody>
      </p:sp>
      <p:sp>
        <p:nvSpPr>
          <p:cNvPr id="42" name="Oval 41"/>
          <p:cNvSpPr/>
          <p:nvPr/>
        </p:nvSpPr>
        <p:spPr bwMode="auto">
          <a:xfrm>
            <a:off x="3726599"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43" name="Straight Connector 42"/>
          <p:cNvCxnSpPr>
            <a:stCxn id="42" idx="0"/>
            <a:endCxn id="43" idx="4"/>
          </p:cNvCxnSpPr>
          <p:nvPr/>
        </p:nvCxnSpPr>
        <p:spPr bwMode="auto">
          <a:xfrm flipV="1">
            <a:off x="2743833"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4" name="Straight Connector 43"/>
          <p:cNvCxnSpPr>
            <a:endCxn id="44" idx="0"/>
          </p:cNvCxnSpPr>
          <p:nvPr/>
        </p:nvCxnSpPr>
        <p:spPr bwMode="auto">
          <a:xfrm>
            <a:off x="3388796"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5" name="Straight Connector 44"/>
          <p:cNvCxnSpPr/>
          <p:nvPr/>
        </p:nvCxnSpPr>
        <p:spPr bwMode="auto">
          <a:xfrm flipV="1">
            <a:off x="243692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6" name="Straight Connector 45"/>
          <p:cNvCxnSpPr/>
          <p:nvPr/>
        </p:nvCxnSpPr>
        <p:spPr bwMode="auto">
          <a:xfrm flipH="1" flipV="1">
            <a:off x="2737681"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7" name="Straight Connector 46"/>
          <p:cNvCxnSpPr/>
          <p:nvPr/>
        </p:nvCxnSpPr>
        <p:spPr bwMode="auto">
          <a:xfrm flipV="1">
            <a:off x="3650408"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8" name="Straight Connector 47"/>
          <p:cNvCxnSpPr/>
          <p:nvPr/>
        </p:nvCxnSpPr>
        <p:spPr bwMode="auto">
          <a:xfrm flipH="1" flipV="1">
            <a:off x="3945686"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9" name="TextBox 48"/>
          <p:cNvSpPr txBox="1"/>
          <p:nvPr/>
        </p:nvSpPr>
        <p:spPr>
          <a:xfrm>
            <a:off x="2587640"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0" name="Straight Arrow Connector 49"/>
          <p:cNvCxnSpPr/>
          <p:nvPr/>
        </p:nvCxnSpPr>
        <p:spPr bwMode="auto">
          <a:xfrm flipH="1">
            <a:off x="2395338"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1" name="Straight Arrow Connector 50"/>
          <p:cNvCxnSpPr/>
          <p:nvPr/>
        </p:nvCxnSpPr>
        <p:spPr bwMode="auto">
          <a:xfrm>
            <a:off x="2846809"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52" name="TextBox 51"/>
          <p:cNvSpPr txBox="1"/>
          <p:nvPr/>
        </p:nvSpPr>
        <p:spPr>
          <a:xfrm>
            <a:off x="3795645"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3" name="Straight Arrow Connector 52"/>
          <p:cNvCxnSpPr/>
          <p:nvPr/>
        </p:nvCxnSpPr>
        <p:spPr bwMode="auto">
          <a:xfrm flipH="1">
            <a:off x="3603343"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4" name="Straight Arrow Connector 53"/>
          <p:cNvCxnSpPr/>
          <p:nvPr/>
        </p:nvCxnSpPr>
        <p:spPr bwMode="auto">
          <a:xfrm>
            <a:off x="4054814"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5" name="Straight Connector 54"/>
          <p:cNvCxnSpPr>
            <a:stCxn id="41" idx="0"/>
            <a:endCxn id="19" idx="4"/>
          </p:cNvCxnSpPr>
          <p:nvPr/>
        </p:nvCxnSpPr>
        <p:spPr bwMode="auto">
          <a:xfrm flipH="1" flipV="1">
            <a:off x="2309534" y="253477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8" name="TextBox 57"/>
          <p:cNvSpPr txBox="1"/>
          <p:nvPr/>
        </p:nvSpPr>
        <p:spPr>
          <a:xfrm>
            <a:off x="2111190" y="2759982"/>
            <a:ext cx="457206" cy="369332"/>
          </a:xfrm>
          <a:prstGeom prst="rect">
            <a:avLst/>
          </a:prstGeom>
          <a:noFill/>
        </p:spPr>
        <p:txBody>
          <a:bodyPr wrap="square" rtlCol="0">
            <a:spAutoFit/>
          </a:bodyPr>
          <a:lstStyle/>
          <a:p>
            <a:r>
              <a:rPr lang="is-IS" smtClean="0"/>
              <a:t>…</a:t>
            </a:r>
            <a:endParaRPr lang="en-US" dirty="0"/>
          </a:p>
        </p:txBody>
      </p:sp>
      <p:sp>
        <p:nvSpPr>
          <p:cNvPr id="59" name="TextBox 58"/>
          <p:cNvSpPr txBox="1"/>
          <p:nvPr/>
        </p:nvSpPr>
        <p:spPr>
          <a:xfrm>
            <a:off x="999805" y="3554235"/>
            <a:ext cx="457206" cy="369332"/>
          </a:xfrm>
          <a:prstGeom prst="rect">
            <a:avLst/>
          </a:prstGeom>
          <a:noFill/>
        </p:spPr>
        <p:txBody>
          <a:bodyPr wrap="square" rtlCol="0">
            <a:spAutoFit/>
          </a:bodyPr>
          <a:lstStyle/>
          <a:p>
            <a:r>
              <a:rPr lang="is-IS" smtClean="0"/>
              <a:t>…</a:t>
            </a:r>
            <a:endParaRPr lang="en-US" dirty="0"/>
          </a:p>
        </p:txBody>
      </p:sp>
      <p:sp>
        <p:nvSpPr>
          <p:cNvPr id="60" name="TextBox 59"/>
          <p:cNvSpPr txBox="1"/>
          <p:nvPr/>
        </p:nvSpPr>
        <p:spPr>
          <a:xfrm>
            <a:off x="3156213" y="3554235"/>
            <a:ext cx="457206" cy="369332"/>
          </a:xfrm>
          <a:prstGeom prst="rect">
            <a:avLst/>
          </a:prstGeom>
          <a:noFill/>
        </p:spPr>
        <p:txBody>
          <a:bodyPr wrap="square" rtlCol="0">
            <a:spAutoFit/>
          </a:bodyPr>
          <a:lstStyle/>
          <a:p>
            <a:r>
              <a:rPr lang="is-IS" smtClean="0"/>
              <a:t>…</a:t>
            </a:r>
            <a:endParaRPr lang="en-US" dirty="0"/>
          </a:p>
        </p:txBody>
      </p:sp>
      <p:sp>
        <p:nvSpPr>
          <p:cNvPr id="61" name="TextBox 60"/>
          <p:cNvSpPr txBox="1"/>
          <p:nvPr/>
        </p:nvSpPr>
        <p:spPr>
          <a:xfrm>
            <a:off x="441079" y="4040515"/>
            <a:ext cx="457206" cy="369332"/>
          </a:xfrm>
          <a:prstGeom prst="rect">
            <a:avLst/>
          </a:prstGeom>
          <a:noFill/>
        </p:spPr>
        <p:txBody>
          <a:bodyPr wrap="square" rtlCol="0">
            <a:spAutoFit/>
          </a:bodyPr>
          <a:lstStyle/>
          <a:p>
            <a:r>
              <a:rPr lang="is-IS" smtClean="0"/>
              <a:t>…</a:t>
            </a:r>
            <a:endParaRPr lang="en-US" dirty="0"/>
          </a:p>
        </p:txBody>
      </p:sp>
      <p:sp>
        <p:nvSpPr>
          <p:cNvPr id="62" name="Oval 61"/>
          <p:cNvSpPr/>
          <p:nvPr/>
        </p:nvSpPr>
        <p:spPr bwMode="auto">
          <a:xfrm>
            <a:off x="5138123"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63" name="Oval 62"/>
          <p:cNvSpPr/>
          <p:nvPr/>
        </p:nvSpPr>
        <p:spPr bwMode="auto">
          <a:xfrm>
            <a:off x="5779107" y="2782557"/>
            <a:ext cx="450477" cy="470647"/>
          </a:xfrm>
          <a:prstGeom prst="ellipse">
            <a:avLst/>
          </a:prstGeom>
          <a:solidFill>
            <a:srgbClr val="FF8C96"/>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4" name="Oval 63"/>
          <p:cNvSpPr/>
          <p:nvPr/>
        </p:nvSpPr>
        <p:spPr bwMode="auto">
          <a:xfrm>
            <a:off x="6346128"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65" name="Straight Connector 64"/>
          <p:cNvCxnSpPr>
            <a:stCxn id="64" idx="0"/>
            <a:endCxn id="65" idx="4"/>
          </p:cNvCxnSpPr>
          <p:nvPr/>
        </p:nvCxnSpPr>
        <p:spPr bwMode="auto">
          <a:xfrm flipV="1">
            <a:off x="5363362" y="325320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6" name="Straight Connector 65"/>
          <p:cNvCxnSpPr>
            <a:endCxn id="66" idx="0"/>
          </p:cNvCxnSpPr>
          <p:nvPr/>
        </p:nvCxnSpPr>
        <p:spPr bwMode="auto">
          <a:xfrm>
            <a:off x="6008325" y="324833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7" name="Straight Connector 66"/>
          <p:cNvCxnSpPr/>
          <p:nvPr/>
        </p:nvCxnSpPr>
        <p:spPr bwMode="auto">
          <a:xfrm flipV="1">
            <a:off x="5056454"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8" name="Straight Connector 67"/>
          <p:cNvCxnSpPr/>
          <p:nvPr/>
        </p:nvCxnSpPr>
        <p:spPr bwMode="auto">
          <a:xfrm flipH="1" flipV="1">
            <a:off x="5357210"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9" name="Straight Connector 68"/>
          <p:cNvCxnSpPr/>
          <p:nvPr/>
        </p:nvCxnSpPr>
        <p:spPr bwMode="auto">
          <a:xfrm flipV="1">
            <a:off x="6269937"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0" name="Straight Connector 69"/>
          <p:cNvCxnSpPr/>
          <p:nvPr/>
        </p:nvCxnSpPr>
        <p:spPr bwMode="auto">
          <a:xfrm flipH="1" flipV="1">
            <a:off x="656521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1" name="TextBox 70"/>
          <p:cNvSpPr txBox="1"/>
          <p:nvPr/>
        </p:nvSpPr>
        <p:spPr>
          <a:xfrm>
            <a:off x="5133205" y="440338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72" name="Straight Arrow Connector 71"/>
          <p:cNvCxnSpPr/>
          <p:nvPr/>
        </p:nvCxnSpPr>
        <p:spPr bwMode="auto">
          <a:xfrm flipH="1">
            <a:off x="5014867"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3" name="Straight Arrow Connector 72"/>
          <p:cNvCxnSpPr/>
          <p:nvPr/>
        </p:nvCxnSpPr>
        <p:spPr bwMode="auto">
          <a:xfrm>
            <a:off x="5466338"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5" name="Straight Arrow Connector 74"/>
          <p:cNvCxnSpPr/>
          <p:nvPr/>
        </p:nvCxnSpPr>
        <p:spPr bwMode="auto">
          <a:xfrm flipH="1">
            <a:off x="6222872"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6" name="Straight Arrow Connector 75"/>
          <p:cNvCxnSpPr/>
          <p:nvPr/>
        </p:nvCxnSpPr>
        <p:spPr bwMode="auto">
          <a:xfrm>
            <a:off x="6674343"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77" name="Oval 76"/>
          <p:cNvSpPr/>
          <p:nvPr/>
        </p:nvSpPr>
        <p:spPr bwMode="auto">
          <a:xfrm>
            <a:off x="6769710" y="2060900"/>
            <a:ext cx="450477" cy="470647"/>
          </a:xfrm>
          <a:prstGeom prst="ellipse">
            <a:avLst/>
          </a:prstGeom>
          <a:solidFill>
            <a:srgbClr val="FF8C96"/>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78" name="Straight Connector 77"/>
          <p:cNvCxnSpPr>
            <a:stCxn id="65" idx="0"/>
          </p:cNvCxnSpPr>
          <p:nvPr/>
        </p:nvCxnSpPr>
        <p:spPr bwMode="auto">
          <a:xfrm flipV="1">
            <a:off x="6004346" y="253154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9" name="Oval 78"/>
          <p:cNvSpPr/>
          <p:nvPr/>
        </p:nvSpPr>
        <p:spPr bwMode="auto">
          <a:xfrm>
            <a:off x="7204009"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80" name="Oval 79"/>
          <p:cNvSpPr/>
          <p:nvPr/>
        </p:nvSpPr>
        <p:spPr bwMode="auto">
          <a:xfrm>
            <a:off x="7844993" y="2782557"/>
            <a:ext cx="450477" cy="470647"/>
          </a:xfrm>
          <a:prstGeom prst="ellipse">
            <a:avLst/>
          </a:prstGeom>
          <a:solidFill>
            <a:srgbClr val="FF8C96"/>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81" name="Oval 80"/>
          <p:cNvSpPr/>
          <p:nvPr/>
        </p:nvSpPr>
        <p:spPr bwMode="auto">
          <a:xfrm>
            <a:off x="8412014"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82" name="Straight Connector 81"/>
          <p:cNvCxnSpPr/>
          <p:nvPr/>
        </p:nvCxnSpPr>
        <p:spPr bwMode="auto">
          <a:xfrm flipV="1">
            <a:off x="7429248" y="325320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3" name="Straight Connector 82"/>
          <p:cNvCxnSpPr/>
          <p:nvPr/>
        </p:nvCxnSpPr>
        <p:spPr bwMode="auto">
          <a:xfrm>
            <a:off x="8074211" y="324833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4" name="Straight Connector 83"/>
          <p:cNvCxnSpPr/>
          <p:nvPr/>
        </p:nvCxnSpPr>
        <p:spPr bwMode="auto">
          <a:xfrm flipV="1">
            <a:off x="7122340"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5" name="Straight Connector 84"/>
          <p:cNvCxnSpPr/>
          <p:nvPr/>
        </p:nvCxnSpPr>
        <p:spPr bwMode="auto">
          <a:xfrm flipH="1" flipV="1">
            <a:off x="7423096"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6" name="Straight Connector 85"/>
          <p:cNvCxnSpPr/>
          <p:nvPr/>
        </p:nvCxnSpPr>
        <p:spPr bwMode="auto">
          <a:xfrm flipV="1">
            <a:off x="8335823"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7" name="Straight Connector 86"/>
          <p:cNvCxnSpPr/>
          <p:nvPr/>
        </p:nvCxnSpPr>
        <p:spPr bwMode="auto">
          <a:xfrm flipH="1" flipV="1">
            <a:off x="8631101"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9" name="Straight Arrow Connector 88"/>
          <p:cNvCxnSpPr/>
          <p:nvPr/>
        </p:nvCxnSpPr>
        <p:spPr bwMode="auto">
          <a:xfrm flipH="1">
            <a:off x="7080753"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0" name="Straight Arrow Connector 89"/>
          <p:cNvCxnSpPr/>
          <p:nvPr/>
        </p:nvCxnSpPr>
        <p:spPr bwMode="auto">
          <a:xfrm>
            <a:off x="7532224"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2" name="Straight Arrow Connector 91"/>
          <p:cNvCxnSpPr/>
          <p:nvPr/>
        </p:nvCxnSpPr>
        <p:spPr bwMode="auto">
          <a:xfrm flipH="1">
            <a:off x="8288758"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3" name="Straight Arrow Connector 92"/>
          <p:cNvCxnSpPr/>
          <p:nvPr/>
        </p:nvCxnSpPr>
        <p:spPr bwMode="auto">
          <a:xfrm>
            <a:off x="8740229"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4" name="Straight Connector 93"/>
          <p:cNvCxnSpPr>
            <a:endCxn id="79" idx="4"/>
          </p:cNvCxnSpPr>
          <p:nvPr/>
        </p:nvCxnSpPr>
        <p:spPr bwMode="auto">
          <a:xfrm flipH="1" flipV="1">
            <a:off x="6994949" y="253154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5" name="TextBox 94"/>
          <p:cNvSpPr txBox="1"/>
          <p:nvPr/>
        </p:nvSpPr>
        <p:spPr>
          <a:xfrm>
            <a:off x="6796605" y="2756752"/>
            <a:ext cx="457206" cy="369332"/>
          </a:xfrm>
          <a:prstGeom prst="rect">
            <a:avLst/>
          </a:prstGeom>
          <a:noFill/>
        </p:spPr>
        <p:txBody>
          <a:bodyPr wrap="square" rtlCol="0">
            <a:spAutoFit/>
          </a:bodyPr>
          <a:lstStyle/>
          <a:p>
            <a:r>
              <a:rPr lang="is-IS" smtClean="0"/>
              <a:t>…</a:t>
            </a:r>
            <a:endParaRPr lang="en-US" dirty="0"/>
          </a:p>
        </p:txBody>
      </p:sp>
      <p:sp>
        <p:nvSpPr>
          <p:cNvPr id="96" name="TextBox 95"/>
          <p:cNvSpPr txBox="1"/>
          <p:nvPr/>
        </p:nvSpPr>
        <p:spPr>
          <a:xfrm>
            <a:off x="5685220" y="3551005"/>
            <a:ext cx="457206" cy="369332"/>
          </a:xfrm>
          <a:prstGeom prst="rect">
            <a:avLst/>
          </a:prstGeom>
          <a:noFill/>
        </p:spPr>
        <p:txBody>
          <a:bodyPr wrap="square" rtlCol="0">
            <a:spAutoFit/>
          </a:bodyPr>
          <a:lstStyle/>
          <a:p>
            <a:r>
              <a:rPr lang="is-IS" smtClean="0"/>
              <a:t>…</a:t>
            </a:r>
            <a:endParaRPr lang="en-US" dirty="0"/>
          </a:p>
        </p:txBody>
      </p:sp>
      <p:sp>
        <p:nvSpPr>
          <p:cNvPr id="97" name="TextBox 96"/>
          <p:cNvSpPr txBox="1"/>
          <p:nvPr/>
        </p:nvSpPr>
        <p:spPr>
          <a:xfrm>
            <a:off x="7841628" y="3551005"/>
            <a:ext cx="457206" cy="369332"/>
          </a:xfrm>
          <a:prstGeom prst="rect">
            <a:avLst/>
          </a:prstGeom>
          <a:noFill/>
        </p:spPr>
        <p:txBody>
          <a:bodyPr wrap="square" rtlCol="0">
            <a:spAutoFit/>
          </a:bodyPr>
          <a:lstStyle/>
          <a:p>
            <a:r>
              <a:rPr lang="is-IS" smtClean="0"/>
              <a:t>…</a:t>
            </a:r>
            <a:endParaRPr lang="en-US" dirty="0"/>
          </a:p>
        </p:txBody>
      </p:sp>
      <p:sp>
        <p:nvSpPr>
          <p:cNvPr id="98" name="TextBox 97"/>
          <p:cNvSpPr txBox="1"/>
          <p:nvPr/>
        </p:nvSpPr>
        <p:spPr>
          <a:xfrm>
            <a:off x="5126494" y="4037285"/>
            <a:ext cx="457206" cy="369332"/>
          </a:xfrm>
          <a:prstGeom prst="rect">
            <a:avLst/>
          </a:prstGeom>
          <a:noFill/>
        </p:spPr>
        <p:txBody>
          <a:bodyPr wrap="square" rtlCol="0">
            <a:spAutoFit/>
          </a:bodyPr>
          <a:lstStyle/>
          <a:p>
            <a:r>
              <a:rPr lang="is-IS" smtClean="0"/>
              <a:t>…</a:t>
            </a:r>
            <a:endParaRPr lang="en-US" dirty="0"/>
          </a:p>
        </p:txBody>
      </p:sp>
      <p:sp>
        <p:nvSpPr>
          <p:cNvPr id="100" name="TextBox 99"/>
          <p:cNvSpPr txBox="1"/>
          <p:nvPr/>
        </p:nvSpPr>
        <p:spPr>
          <a:xfrm>
            <a:off x="6358172" y="440661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1" name="TextBox 100"/>
          <p:cNvSpPr txBox="1"/>
          <p:nvPr/>
        </p:nvSpPr>
        <p:spPr>
          <a:xfrm>
            <a:off x="7212754"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2" name="TextBox 101"/>
          <p:cNvSpPr txBox="1"/>
          <p:nvPr/>
        </p:nvSpPr>
        <p:spPr>
          <a:xfrm>
            <a:off x="8406143"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103" name="Straight Arrow Connector 102"/>
          <p:cNvCxnSpPr/>
          <p:nvPr/>
        </p:nvCxnSpPr>
        <p:spPr bwMode="auto">
          <a:xfrm>
            <a:off x="3759854" y="2599723"/>
            <a:ext cx="1869141" cy="0"/>
          </a:xfrm>
          <a:prstGeom prst="straightConnector1">
            <a:avLst/>
          </a:prstGeom>
          <a:solidFill>
            <a:schemeClr val="accent1"/>
          </a:solidFill>
          <a:ln w="28575" cap="flat" cmpd="sng" algn="ctr">
            <a:solidFill>
              <a:schemeClr val="accent6">
                <a:lumMod val="60000"/>
                <a:lumOff val="40000"/>
              </a:schemeClr>
            </a:solidFill>
            <a:prstDash val="dash"/>
            <a:round/>
            <a:headEnd type="none" w="med" len="med"/>
            <a:tailEnd type="triangle"/>
          </a:ln>
          <a:effectLst/>
        </p:spPr>
      </p:cxnSp>
      <p:sp>
        <p:nvSpPr>
          <p:cNvPr id="104" name="TextBox 103"/>
          <p:cNvSpPr txBox="1"/>
          <p:nvPr/>
        </p:nvSpPr>
        <p:spPr>
          <a:xfrm>
            <a:off x="3725713" y="1491728"/>
            <a:ext cx="2023453" cy="923330"/>
          </a:xfrm>
          <a:prstGeom prst="rect">
            <a:avLst/>
          </a:prstGeom>
          <a:noFill/>
        </p:spPr>
        <p:txBody>
          <a:bodyPr wrap="square" rtlCol="0">
            <a:spAutoFit/>
          </a:bodyPr>
          <a:lstStyle/>
          <a:p>
            <a:r>
              <a:rPr lang="en-US" i="1" dirty="0" smtClean="0"/>
              <a:t>𝛠</a:t>
            </a:r>
            <a:r>
              <a:rPr lang="en-US" i="1" baseline="-25000" dirty="0" err="1" smtClean="0"/>
              <a:t>i</a:t>
            </a:r>
            <a:r>
              <a:rPr lang="en-US" i="1" dirty="0" smtClean="0"/>
              <a:t>: fix </a:t>
            </a:r>
            <a:r>
              <a:rPr lang="en-US" i="1" dirty="0" err="1" smtClean="0"/>
              <a:t>t</a:t>
            </a:r>
            <a:r>
              <a:rPr lang="en-US" i="1" baseline="-25000" dirty="0" err="1" smtClean="0"/>
              <a:t>i</a:t>
            </a:r>
            <a:r>
              <a:rPr lang="en-US" i="1" dirty="0" smtClean="0"/>
              <a:t> random variables</a:t>
            </a:r>
            <a:endParaRPr lang="en-US" i="1" dirty="0"/>
          </a:p>
          <a:p>
            <a:r>
              <a:rPr lang="en-US" i="1" dirty="0" err="1"/>
              <a:t>t</a:t>
            </a:r>
            <a:r>
              <a:rPr lang="en-US" i="1" baseline="-25000" dirty="0" err="1" smtClean="0"/>
              <a:t>i</a:t>
            </a:r>
            <a:r>
              <a:rPr lang="en-US" i="1" dirty="0" smtClean="0"/>
              <a:t> = </a:t>
            </a:r>
            <a:r>
              <a:rPr lang="en-US" i="1" dirty="0" err="1" smtClean="0"/>
              <a:t>n</a:t>
            </a:r>
            <a:r>
              <a:rPr lang="en-US" i="1" baseline="-25000" dirty="0" err="1" smtClean="0"/>
              <a:t>i</a:t>
            </a:r>
            <a:r>
              <a:rPr lang="en-US" i="1" dirty="0" smtClean="0"/>
              <a:t> - n</a:t>
            </a:r>
            <a:r>
              <a:rPr lang="en-US" i="1" baseline="-25000" dirty="0" smtClean="0"/>
              <a:t>i</a:t>
            </a:r>
            <a:r>
              <a:rPr lang="en-US" i="1" baseline="30000" dirty="0" smtClean="0"/>
              <a:t>1/2</a:t>
            </a:r>
            <a:endParaRPr lang="en-US" i="1" dirty="0"/>
          </a:p>
        </p:txBody>
      </p:sp>
      <p:sp>
        <p:nvSpPr>
          <p:cNvPr id="88" name="Rectangle 87"/>
          <p:cNvSpPr/>
          <p:nvPr/>
        </p:nvSpPr>
        <p:spPr bwMode="auto">
          <a:xfrm>
            <a:off x="1958786" y="6234688"/>
            <a:ext cx="5029200" cy="446287"/>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Always</a:t>
            </a:r>
            <a:r>
              <a:rPr kumimoji="0" lang="en-US" sz="1600" b="0" i="0" u="none" strike="noStrike" cap="none" normalizeH="0" dirty="0" smtClean="0">
                <a:ln>
                  <a:noFill/>
                </a:ln>
                <a:solidFill>
                  <a:schemeClr val="tx1"/>
                </a:solidFill>
                <a:effectLst/>
                <a:latin typeface="Arial" charset="0"/>
              </a:rPr>
              <a:t> reduce the bottom layer, initially </a:t>
            </a:r>
            <a:r>
              <a:rPr kumimoji="0" lang="en-US" sz="1600" b="0" i="0" u="none" strike="noStrike" cap="none" normalizeH="0" smtClean="0">
                <a:ln>
                  <a:noFill/>
                </a:ln>
                <a:solidFill>
                  <a:schemeClr val="tx1"/>
                </a:solidFill>
                <a:effectLst/>
                <a:latin typeface="Arial" charset="0"/>
              </a:rPr>
              <a:t>of fan-in 1</a:t>
            </a:r>
            <a:endParaRPr kumimoji="0" lang="en-US" sz="1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779492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depth by 1</a:t>
            </a:r>
            <a:endParaRPr lang="en-US" dirty="0"/>
          </a:p>
        </p:txBody>
      </p:sp>
      <p:sp>
        <p:nvSpPr>
          <p:cNvPr id="4" name="Oval 3"/>
          <p:cNvSpPr/>
          <p:nvPr/>
        </p:nvSpPr>
        <p:spPr bwMode="auto">
          <a:xfrm>
            <a:off x="452708"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 name="Oval 4"/>
          <p:cNvSpPr/>
          <p:nvPr/>
        </p:nvSpPr>
        <p:spPr bwMode="auto">
          <a:xfrm>
            <a:off x="1093692"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 name="Oval 5"/>
          <p:cNvSpPr/>
          <p:nvPr/>
        </p:nvSpPr>
        <p:spPr bwMode="auto">
          <a:xfrm>
            <a:off x="1660713"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7" name="Straight Connector 6"/>
          <p:cNvCxnSpPr>
            <a:stCxn id="4" idx="0"/>
            <a:endCxn id="5" idx="4"/>
          </p:cNvCxnSpPr>
          <p:nvPr/>
        </p:nvCxnSpPr>
        <p:spPr bwMode="auto">
          <a:xfrm flipV="1">
            <a:off x="677947"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 name="Straight Connector 7"/>
          <p:cNvCxnSpPr>
            <a:endCxn id="6" idx="0"/>
          </p:cNvCxnSpPr>
          <p:nvPr/>
        </p:nvCxnSpPr>
        <p:spPr bwMode="auto">
          <a:xfrm>
            <a:off x="1322910"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 name="Straight Connector 8"/>
          <p:cNvCxnSpPr/>
          <p:nvPr/>
        </p:nvCxnSpPr>
        <p:spPr bwMode="auto">
          <a:xfrm flipV="1">
            <a:off x="371039"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H="1" flipV="1">
            <a:off x="671795"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1" name="Straight Connector 10"/>
          <p:cNvCxnSpPr/>
          <p:nvPr/>
        </p:nvCxnSpPr>
        <p:spPr bwMode="auto">
          <a:xfrm flipV="1">
            <a:off x="1584522"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2" name="Straight Connector 11"/>
          <p:cNvCxnSpPr/>
          <p:nvPr/>
        </p:nvCxnSpPr>
        <p:spPr bwMode="auto">
          <a:xfrm flipH="1" flipV="1">
            <a:off x="1879800"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3" name="TextBox 12"/>
          <p:cNvSpPr txBox="1"/>
          <p:nvPr/>
        </p:nvSpPr>
        <p:spPr>
          <a:xfrm>
            <a:off x="521754"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4" name="Straight Arrow Connector 13"/>
          <p:cNvCxnSpPr/>
          <p:nvPr/>
        </p:nvCxnSpPr>
        <p:spPr bwMode="auto">
          <a:xfrm flipH="1">
            <a:off x="329452"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5" name="Straight Arrow Connector 14"/>
          <p:cNvCxnSpPr/>
          <p:nvPr/>
        </p:nvCxnSpPr>
        <p:spPr bwMode="auto">
          <a:xfrm>
            <a:off x="780923"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6" name="TextBox 15"/>
          <p:cNvSpPr txBox="1"/>
          <p:nvPr/>
        </p:nvSpPr>
        <p:spPr>
          <a:xfrm>
            <a:off x="1729759"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7" name="Straight Arrow Connector 16"/>
          <p:cNvCxnSpPr/>
          <p:nvPr/>
        </p:nvCxnSpPr>
        <p:spPr bwMode="auto">
          <a:xfrm flipH="1">
            <a:off x="1537457"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8" name="Straight Arrow Connector 17"/>
          <p:cNvCxnSpPr/>
          <p:nvPr/>
        </p:nvCxnSpPr>
        <p:spPr bwMode="auto">
          <a:xfrm>
            <a:off x="1988928"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9" name="Oval 18"/>
          <p:cNvSpPr/>
          <p:nvPr/>
        </p:nvSpPr>
        <p:spPr bwMode="auto">
          <a:xfrm>
            <a:off x="2084295" y="206413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0" name="Straight Connector 19"/>
          <p:cNvCxnSpPr>
            <a:stCxn id="5" idx="0"/>
          </p:cNvCxnSpPr>
          <p:nvPr/>
        </p:nvCxnSpPr>
        <p:spPr bwMode="auto">
          <a:xfrm flipV="1">
            <a:off x="1318931" y="253477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0" name="Oval 39"/>
          <p:cNvSpPr/>
          <p:nvPr/>
        </p:nvSpPr>
        <p:spPr bwMode="auto">
          <a:xfrm>
            <a:off x="2518594"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41" name="Oval 40"/>
          <p:cNvSpPr/>
          <p:nvPr/>
        </p:nvSpPr>
        <p:spPr bwMode="auto">
          <a:xfrm>
            <a:off x="3159578"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smtClean="0"/>
              <a:t>⋁</a:t>
            </a:r>
            <a:endParaRPr lang="en-US" b="1" dirty="0"/>
          </a:p>
        </p:txBody>
      </p:sp>
      <p:sp>
        <p:nvSpPr>
          <p:cNvPr id="42" name="Oval 41"/>
          <p:cNvSpPr/>
          <p:nvPr/>
        </p:nvSpPr>
        <p:spPr bwMode="auto">
          <a:xfrm>
            <a:off x="3726599"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43" name="Straight Connector 42"/>
          <p:cNvCxnSpPr>
            <a:stCxn id="42" idx="0"/>
            <a:endCxn id="43" idx="4"/>
          </p:cNvCxnSpPr>
          <p:nvPr/>
        </p:nvCxnSpPr>
        <p:spPr bwMode="auto">
          <a:xfrm flipV="1">
            <a:off x="2743833"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4" name="Straight Connector 43"/>
          <p:cNvCxnSpPr>
            <a:endCxn id="44" idx="0"/>
          </p:cNvCxnSpPr>
          <p:nvPr/>
        </p:nvCxnSpPr>
        <p:spPr bwMode="auto">
          <a:xfrm>
            <a:off x="3388796"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5" name="Straight Connector 44"/>
          <p:cNvCxnSpPr/>
          <p:nvPr/>
        </p:nvCxnSpPr>
        <p:spPr bwMode="auto">
          <a:xfrm flipV="1">
            <a:off x="243692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6" name="Straight Connector 45"/>
          <p:cNvCxnSpPr/>
          <p:nvPr/>
        </p:nvCxnSpPr>
        <p:spPr bwMode="auto">
          <a:xfrm flipH="1" flipV="1">
            <a:off x="2737681"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7" name="Straight Connector 46"/>
          <p:cNvCxnSpPr/>
          <p:nvPr/>
        </p:nvCxnSpPr>
        <p:spPr bwMode="auto">
          <a:xfrm flipV="1">
            <a:off x="3650408"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8" name="Straight Connector 47"/>
          <p:cNvCxnSpPr/>
          <p:nvPr/>
        </p:nvCxnSpPr>
        <p:spPr bwMode="auto">
          <a:xfrm flipH="1" flipV="1">
            <a:off x="3945686"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9" name="TextBox 48"/>
          <p:cNvSpPr txBox="1"/>
          <p:nvPr/>
        </p:nvSpPr>
        <p:spPr>
          <a:xfrm>
            <a:off x="2587640"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0" name="Straight Arrow Connector 49"/>
          <p:cNvCxnSpPr/>
          <p:nvPr/>
        </p:nvCxnSpPr>
        <p:spPr bwMode="auto">
          <a:xfrm flipH="1">
            <a:off x="2395338"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1" name="Straight Arrow Connector 50"/>
          <p:cNvCxnSpPr/>
          <p:nvPr/>
        </p:nvCxnSpPr>
        <p:spPr bwMode="auto">
          <a:xfrm>
            <a:off x="2846809"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52" name="TextBox 51"/>
          <p:cNvSpPr txBox="1"/>
          <p:nvPr/>
        </p:nvSpPr>
        <p:spPr>
          <a:xfrm>
            <a:off x="3795645"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3" name="Straight Arrow Connector 52"/>
          <p:cNvCxnSpPr/>
          <p:nvPr/>
        </p:nvCxnSpPr>
        <p:spPr bwMode="auto">
          <a:xfrm flipH="1">
            <a:off x="3603343"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4" name="Straight Arrow Connector 53"/>
          <p:cNvCxnSpPr/>
          <p:nvPr/>
        </p:nvCxnSpPr>
        <p:spPr bwMode="auto">
          <a:xfrm>
            <a:off x="4054814"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5" name="Straight Connector 54"/>
          <p:cNvCxnSpPr>
            <a:stCxn id="41" idx="0"/>
            <a:endCxn id="19" idx="4"/>
          </p:cNvCxnSpPr>
          <p:nvPr/>
        </p:nvCxnSpPr>
        <p:spPr bwMode="auto">
          <a:xfrm flipH="1" flipV="1">
            <a:off x="2309534" y="253477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8" name="TextBox 57"/>
          <p:cNvSpPr txBox="1"/>
          <p:nvPr/>
        </p:nvSpPr>
        <p:spPr>
          <a:xfrm>
            <a:off x="2111190" y="2759982"/>
            <a:ext cx="457206" cy="369332"/>
          </a:xfrm>
          <a:prstGeom prst="rect">
            <a:avLst/>
          </a:prstGeom>
          <a:noFill/>
        </p:spPr>
        <p:txBody>
          <a:bodyPr wrap="square" rtlCol="0">
            <a:spAutoFit/>
          </a:bodyPr>
          <a:lstStyle/>
          <a:p>
            <a:r>
              <a:rPr lang="is-IS" smtClean="0"/>
              <a:t>…</a:t>
            </a:r>
            <a:endParaRPr lang="en-US" dirty="0"/>
          </a:p>
        </p:txBody>
      </p:sp>
      <p:sp>
        <p:nvSpPr>
          <p:cNvPr id="59" name="TextBox 58"/>
          <p:cNvSpPr txBox="1"/>
          <p:nvPr/>
        </p:nvSpPr>
        <p:spPr>
          <a:xfrm>
            <a:off x="999805" y="3554235"/>
            <a:ext cx="457206" cy="369332"/>
          </a:xfrm>
          <a:prstGeom prst="rect">
            <a:avLst/>
          </a:prstGeom>
          <a:noFill/>
        </p:spPr>
        <p:txBody>
          <a:bodyPr wrap="square" rtlCol="0">
            <a:spAutoFit/>
          </a:bodyPr>
          <a:lstStyle/>
          <a:p>
            <a:r>
              <a:rPr lang="is-IS" smtClean="0"/>
              <a:t>…</a:t>
            </a:r>
            <a:endParaRPr lang="en-US" dirty="0"/>
          </a:p>
        </p:txBody>
      </p:sp>
      <p:sp>
        <p:nvSpPr>
          <p:cNvPr id="60" name="TextBox 59"/>
          <p:cNvSpPr txBox="1"/>
          <p:nvPr/>
        </p:nvSpPr>
        <p:spPr>
          <a:xfrm>
            <a:off x="3156213" y="3554235"/>
            <a:ext cx="457206" cy="369332"/>
          </a:xfrm>
          <a:prstGeom prst="rect">
            <a:avLst/>
          </a:prstGeom>
          <a:noFill/>
        </p:spPr>
        <p:txBody>
          <a:bodyPr wrap="square" rtlCol="0">
            <a:spAutoFit/>
          </a:bodyPr>
          <a:lstStyle/>
          <a:p>
            <a:r>
              <a:rPr lang="is-IS" smtClean="0"/>
              <a:t>…</a:t>
            </a:r>
            <a:endParaRPr lang="en-US" dirty="0"/>
          </a:p>
        </p:txBody>
      </p:sp>
      <p:sp>
        <p:nvSpPr>
          <p:cNvPr id="61" name="TextBox 60"/>
          <p:cNvSpPr txBox="1"/>
          <p:nvPr/>
        </p:nvSpPr>
        <p:spPr>
          <a:xfrm>
            <a:off x="441079" y="4040515"/>
            <a:ext cx="457206" cy="369332"/>
          </a:xfrm>
          <a:prstGeom prst="rect">
            <a:avLst/>
          </a:prstGeom>
          <a:noFill/>
        </p:spPr>
        <p:txBody>
          <a:bodyPr wrap="square" rtlCol="0">
            <a:spAutoFit/>
          </a:bodyPr>
          <a:lstStyle/>
          <a:p>
            <a:r>
              <a:rPr lang="is-IS" smtClean="0"/>
              <a:t>…</a:t>
            </a:r>
            <a:endParaRPr lang="en-US" dirty="0"/>
          </a:p>
        </p:txBody>
      </p:sp>
      <p:sp>
        <p:nvSpPr>
          <p:cNvPr id="62" name="Oval 61"/>
          <p:cNvSpPr/>
          <p:nvPr/>
        </p:nvSpPr>
        <p:spPr bwMode="auto">
          <a:xfrm>
            <a:off x="5138123"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64" name="Oval 63"/>
          <p:cNvSpPr/>
          <p:nvPr/>
        </p:nvSpPr>
        <p:spPr bwMode="auto">
          <a:xfrm>
            <a:off x="6346128"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66" name="Straight Connector 65"/>
          <p:cNvCxnSpPr>
            <a:stCxn id="64" idx="0"/>
            <a:endCxn id="77" idx="4"/>
          </p:cNvCxnSpPr>
          <p:nvPr/>
        </p:nvCxnSpPr>
        <p:spPr bwMode="auto">
          <a:xfrm flipV="1">
            <a:off x="6571367" y="2531547"/>
            <a:ext cx="423582"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7" name="Straight Connector 66"/>
          <p:cNvCxnSpPr/>
          <p:nvPr/>
        </p:nvCxnSpPr>
        <p:spPr bwMode="auto">
          <a:xfrm flipV="1">
            <a:off x="5056454"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8" name="Straight Connector 67"/>
          <p:cNvCxnSpPr/>
          <p:nvPr/>
        </p:nvCxnSpPr>
        <p:spPr bwMode="auto">
          <a:xfrm flipH="1" flipV="1">
            <a:off x="5357210"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9" name="Straight Connector 68"/>
          <p:cNvCxnSpPr/>
          <p:nvPr/>
        </p:nvCxnSpPr>
        <p:spPr bwMode="auto">
          <a:xfrm flipV="1">
            <a:off x="6269937"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0" name="Straight Connector 69"/>
          <p:cNvCxnSpPr/>
          <p:nvPr/>
        </p:nvCxnSpPr>
        <p:spPr bwMode="auto">
          <a:xfrm flipH="1" flipV="1">
            <a:off x="656521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1" name="TextBox 70"/>
          <p:cNvSpPr txBox="1"/>
          <p:nvPr/>
        </p:nvSpPr>
        <p:spPr>
          <a:xfrm>
            <a:off x="5133205" y="440338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72" name="Straight Arrow Connector 71"/>
          <p:cNvCxnSpPr/>
          <p:nvPr/>
        </p:nvCxnSpPr>
        <p:spPr bwMode="auto">
          <a:xfrm flipH="1">
            <a:off x="5014867"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3" name="Straight Arrow Connector 72"/>
          <p:cNvCxnSpPr/>
          <p:nvPr/>
        </p:nvCxnSpPr>
        <p:spPr bwMode="auto">
          <a:xfrm>
            <a:off x="5466338"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5" name="Straight Arrow Connector 74"/>
          <p:cNvCxnSpPr/>
          <p:nvPr/>
        </p:nvCxnSpPr>
        <p:spPr bwMode="auto">
          <a:xfrm flipH="1">
            <a:off x="6222872"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6" name="Straight Arrow Connector 75"/>
          <p:cNvCxnSpPr/>
          <p:nvPr/>
        </p:nvCxnSpPr>
        <p:spPr bwMode="auto">
          <a:xfrm>
            <a:off x="6674343"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77" name="Oval 76"/>
          <p:cNvSpPr/>
          <p:nvPr/>
        </p:nvSpPr>
        <p:spPr bwMode="auto">
          <a:xfrm>
            <a:off x="6769710" y="2060900"/>
            <a:ext cx="450477" cy="470647"/>
          </a:xfrm>
          <a:prstGeom prst="ellipse">
            <a:avLst/>
          </a:prstGeom>
          <a:solidFill>
            <a:srgbClr val="FF8C96"/>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78" name="Straight Connector 77"/>
          <p:cNvCxnSpPr>
            <a:stCxn id="62" idx="0"/>
          </p:cNvCxnSpPr>
          <p:nvPr/>
        </p:nvCxnSpPr>
        <p:spPr bwMode="auto">
          <a:xfrm flipV="1">
            <a:off x="5363362" y="2531547"/>
            <a:ext cx="1631587"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9" name="Oval 78"/>
          <p:cNvSpPr/>
          <p:nvPr/>
        </p:nvSpPr>
        <p:spPr bwMode="auto">
          <a:xfrm>
            <a:off x="7204009"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81" name="Oval 80"/>
          <p:cNvSpPr/>
          <p:nvPr/>
        </p:nvSpPr>
        <p:spPr bwMode="auto">
          <a:xfrm>
            <a:off x="8412014"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82" name="Straight Connector 81"/>
          <p:cNvCxnSpPr>
            <a:endCxn id="77" idx="4"/>
          </p:cNvCxnSpPr>
          <p:nvPr/>
        </p:nvCxnSpPr>
        <p:spPr bwMode="auto">
          <a:xfrm flipH="1" flipV="1">
            <a:off x="6994949" y="2531547"/>
            <a:ext cx="434299"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4" name="Straight Connector 83"/>
          <p:cNvCxnSpPr/>
          <p:nvPr/>
        </p:nvCxnSpPr>
        <p:spPr bwMode="auto">
          <a:xfrm flipV="1">
            <a:off x="7122340"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5" name="Straight Connector 84"/>
          <p:cNvCxnSpPr/>
          <p:nvPr/>
        </p:nvCxnSpPr>
        <p:spPr bwMode="auto">
          <a:xfrm flipH="1" flipV="1">
            <a:off x="7423096"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6" name="Straight Connector 85"/>
          <p:cNvCxnSpPr/>
          <p:nvPr/>
        </p:nvCxnSpPr>
        <p:spPr bwMode="auto">
          <a:xfrm flipV="1">
            <a:off x="8335823"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7" name="Straight Connector 86"/>
          <p:cNvCxnSpPr/>
          <p:nvPr/>
        </p:nvCxnSpPr>
        <p:spPr bwMode="auto">
          <a:xfrm flipH="1" flipV="1">
            <a:off x="8631101"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9" name="Straight Arrow Connector 88"/>
          <p:cNvCxnSpPr/>
          <p:nvPr/>
        </p:nvCxnSpPr>
        <p:spPr bwMode="auto">
          <a:xfrm flipH="1">
            <a:off x="7080753"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0" name="Straight Arrow Connector 89"/>
          <p:cNvCxnSpPr/>
          <p:nvPr/>
        </p:nvCxnSpPr>
        <p:spPr bwMode="auto">
          <a:xfrm>
            <a:off x="7532224"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2" name="Straight Arrow Connector 91"/>
          <p:cNvCxnSpPr/>
          <p:nvPr/>
        </p:nvCxnSpPr>
        <p:spPr bwMode="auto">
          <a:xfrm flipH="1">
            <a:off x="8288758"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3" name="Straight Arrow Connector 92"/>
          <p:cNvCxnSpPr/>
          <p:nvPr/>
        </p:nvCxnSpPr>
        <p:spPr bwMode="auto">
          <a:xfrm>
            <a:off x="8740229"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4" name="Straight Connector 93"/>
          <p:cNvCxnSpPr>
            <a:stCxn id="81" idx="0"/>
            <a:endCxn id="77" idx="4"/>
          </p:cNvCxnSpPr>
          <p:nvPr/>
        </p:nvCxnSpPr>
        <p:spPr bwMode="auto">
          <a:xfrm flipH="1" flipV="1">
            <a:off x="6994949" y="2531547"/>
            <a:ext cx="1642304"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6" name="TextBox 95"/>
          <p:cNvSpPr txBox="1"/>
          <p:nvPr/>
        </p:nvSpPr>
        <p:spPr>
          <a:xfrm>
            <a:off x="5685220" y="3551005"/>
            <a:ext cx="457206" cy="369332"/>
          </a:xfrm>
          <a:prstGeom prst="rect">
            <a:avLst/>
          </a:prstGeom>
          <a:noFill/>
        </p:spPr>
        <p:txBody>
          <a:bodyPr wrap="square" rtlCol="0">
            <a:spAutoFit/>
          </a:bodyPr>
          <a:lstStyle/>
          <a:p>
            <a:r>
              <a:rPr lang="is-IS" smtClean="0"/>
              <a:t>…</a:t>
            </a:r>
            <a:endParaRPr lang="en-US" dirty="0"/>
          </a:p>
        </p:txBody>
      </p:sp>
      <p:sp>
        <p:nvSpPr>
          <p:cNvPr id="97" name="TextBox 96"/>
          <p:cNvSpPr txBox="1"/>
          <p:nvPr/>
        </p:nvSpPr>
        <p:spPr>
          <a:xfrm>
            <a:off x="7841628" y="3551005"/>
            <a:ext cx="457206" cy="369332"/>
          </a:xfrm>
          <a:prstGeom prst="rect">
            <a:avLst/>
          </a:prstGeom>
          <a:noFill/>
        </p:spPr>
        <p:txBody>
          <a:bodyPr wrap="square" rtlCol="0">
            <a:spAutoFit/>
          </a:bodyPr>
          <a:lstStyle/>
          <a:p>
            <a:r>
              <a:rPr lang="is-IS" smtClean="0"/>
              <a:t>…</a:t>
            </a:r>
            <a:endParaRPr lang="en-US" dirty="0"/>
          </a:p>
        </p:txBody>
      </p:sp>
      <p:sp>
        <p:nvSpPr>
          <p:cNvPr id="98" name="TextBox 97"/>
          <p:cNvSpPr txBox="1"/>
          <p:nvPr/>
        </p:nvSpPr>
        <p:spPr>
          <a:xfrm>
            <a:off x="5126494" y="4037285"/>
            <a:ext cx="457206" cy="369332"/>
          </a:xfrm>
          <a:prstGeom prst="rect">
            <a:avLst/>
          </a:prstGeom>
          <a:noFill/>
        </p:spPr>
        <p:txBody>
          <a:bodyPr wrap="square" rtlCol="0">
            <a:spAutoFit/>
          </a:bodyPr>
          <a:lstStyle/>
          <a:p>
            <a:r>
              <a:rPr lang="is-IS" smtClean="0"/>
              <a:t>…</a:t>
            </a:r>
            <a:endParaRPr lang="en-US" dirty="0"/>
          </a:p>
        </p:txBody>
      </p:sp>
      <p:sp>
        <p:nvSpPr>
          <p:cNvPr id="100" name="TextBox 99"/>
          <p:cNvSpPr txBox="1"/>
          <p:nvPr/>
        </p:nvSpPr>
        <p:spPr>
          <a:xfrm>
            <a:off x="6358172" y="440661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1" name="TextBox 100"/>
          <p:cNvSpPr txBox="1"/>
          <p:nvPr/>
        </p:nvSpPr>
        <p:spPr>
          <a:xfrm>
            <a:off x="7212754"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2" name="TextBox 101"/>
          <p:cNvSpPr txBox="1"/>
          <p:nvPr/>
        </p:nvSpPr>
        <p:spPr>
          <a:xfrm>
            <a:off x="8406143"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103" name="Straight Arrow Connector 102"/>
          <p:cNvCxnSpPr/>
          <p:nvPr/>
        </p:nvCxnSpPr>
        <p:spPr bwMode="auto">
          <a:xfrm>
            <a:off x="3759854" y="2599723"/>
            <a:ext cx="1869141" cy="0"/>
          </a:xfrm>
          <a:prstGeom prst="straightConnector1">
            <a:avLst/>
          </a:prstGeom>
          <a:solidFill>
            <a:schemeClr val="accent1"/>
          </a:solidFill>
          <a:ln w="28575" cap="flat" cmpd="sng" algn="ctr">
            <a:solidFill>
              <a:schemeClr val="accent6">
                <a:lumMod val="60000"/>
                <a:lumOff val="40000"/>
              </a:schemeClr>
            </a:solidFill>
            <a:prstDash val="dash"/>
            <a:round/>
            <a:headEnd type="none" w="med" len="med"/>
            <a:tailEnd type="triangle"/>
          </a:ln>
          <a:effectLst/>
        </p:spPr>
      </p:cxnSp>
      <p:sp>
        <p:nvSpPr>
          <p:cNvPr id="104" name="TextBox 103"/>
          <p:cNvSpPr txBox="1"/>
          <p:nvPr/>
        </p:nvSpPr>
        <p:spPr>
          <a:xfrm>
            <a:off x="3725713" y="1491728"/>
            <a:ext cx="2023453" cy="923330"/>
          </a:xfrm>
          <a:prstGeom prst="rect">
            <a:avLst/>
          </a:prstGeom>
          <a:noFill/>
        </p:spPr>
        <p:txBody>
          <a:bodyPr wrap="square" rtlCol="0">
            <a:spAutoFit/>
          </a:bodyPr>
          <a:lstStyle/>
          <a:p>
            <a:r>
              <a:rPr lang="en-US" i="1" dirty="0" smtClean="0"/>
              <a:t>𝛠</a:t>
            </a:r>
            <a:r>
              <a:rPr lang="en-US" i="1" baseline="-25000" dirty="0" err="1" smtClean="0"/>
              <a:t>i</a:t>
            </a:r>
            <a:r>
              <a:rPr lang="en-US" i="1" dirty="0" smtClean="0"/>
              <a:t>: fix </a:t>
            </a:r>
            <a:r>
              <a:rPr lang="en-US" i="1" dirty="0" err="1" smtClean="0"/>
              <a:t>t</a:t>
            </a:r>
            <a:r>
              <a:rPr lang="en-US" i="1" baseline="-25000" dirty="0" err="1" smtClean="0"/>
              <a:t>i</a:t>
            </a:r>
            <a:r>
              <a:rPr lang="en-US" i="1" dirty="0" smtClean="0"/>
              <a:t> random variables</a:t>
            </a:r>
            <a:endParaRPr lang="en-US" i="1" dirty="0"/>
          </a:p>
          <a:p>
            <a:r>
              <a:rPr lang="en-US" i="1" dirty="0" err="1"/>
              <a:t>t</a:t>
            </a:r>
            <a:r>
              <a:rPr lang="en-US" i="1" baseline="-25000" dirty="0" err="1" smtClean="0"/>
              <a:t>i</a:t>
            </a:r>
            <a:r>
              <a:rPr lang="en-US" i="1" dirty="0" smtClean="0"/>
              <a:t> = </a:t>
            </a:r>
            <a:r>
              <a:rPr lang="en-US" i="1" dirty="0" err="1" smtClean="0"/>
              <a:t>n</a:t>
            </a:r>
            <a:r>
              <a:rPr lang="en-US" i="1" baseline="-25000" dirty="0" err="1" smtClean="0"/>
              <a:t>i</a:t>
            </a:r>
            <a:r>
              <a:rPr lang="en-US" i="1" dirty="0" smtClean="0"/>
              <a:t> - n</a:t>
            </a:r>
            <a:r>
              <a:rPr lang="en-US" i="1" baseline="-25000" dirty="0" smtClean="0"/>
              <a:t>i</a:t>
            </a:r>
            <a:r>
              <a:rPr lang="en-US" i="1" baseline="30000" dirty="0" smtClean="0"/>
              <a:t>1/2</a:t>
            </a:r>
            <a:endParaRPr lang="en-US" i="1" dirty="0"/>
          </a:p>
        </p:txBody>
      </p:sp>
      <p:sp>
        <p:nvSpPr>
          <p:cNvPr id="80" name="Rectangle 79"/>
          <p:cNvSpPr/>
          <p:nvPr/>
        </p:nvSpPr>
        <p:spPr bwMode="auto">
          <a:xfrm>
            <a:off x="1584522" y="5688982"/>
            <a:ext cx="5795538" cy="446287"/>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Switching lemma</a:t>
            </a:r>
            <a:r>
              <a:rPr kumimoji="0" lang="en-US" sz="1600" b="0" i="0" u="none" strike="noStrike" cap="none" normalizeH="0" baseline="0" smtClean="0">
                <a:ln>
                  <a:noFill/>
                </a:ln>
                <a:solidFill>
                  <a:schemeClr val="tx1"/>
                </a:solidFill>
                <a:effectLst/>
                <a:latin typeface="Arial" charset="0"/>
              </a:rPr>
              <a:t>: botto</a:t>
            </a:r>
            <a:r>
              <a:rPr lang="en-US" sz="1600" smtClean="0"/>
              <a:t>m layer gates don’t become too ”fat”</a:t>
            </a:r>
            <a:endParaRPr kumimoji="0" lang="en-US" sz="1600" b="0" i="0" u="none" strike="noStrike" cap="none" normalizeH="0" baseline="0" dirty="0" smtClean="0">
              <a:ln>
                <a:noFill/>
              </a:ln>
              <a:solidFill>
                <a:schemeClr val="tx1"/>
              </a:solidFill>
              <a:effectLst/>
              <a:latin typeface="Arial" charset="0"/>
            </a:endParaRPr>
          </a:p>
        </p:txBody>
      </p:sp>
      <p:cxnSp>
        <p:nvCxnSpPr>
          <p:cNvPr id="21" name="Straight Arrow Connector 20"/>
          <p:cNvCxnSpPr>
            <a:stCxn id="80" idx="0"/>
            <a:endCxn id="71" idx="2"/>
          </p:cNvCxnSpPr>
          <p:nvPr/>
        </p:nvCxnSpPr>
        <p:spPr bwMode="auto">
          <a:xfrm flipV="1">
            <a:off x="4482291" y="4772719"/>
            <a:ext cx="905151" cy="916263"/>
          </a:xfrm>
          <a:prstGeom prst="straightConnector1">
            <a:avLst/>
          </a:prstGeom>
          <a:solidFill>
            <a:schemeClr val="accent1"/>
          </a:solidFill>
          <a:ln w="12700" cap="flat" cmpd="sng" algn="ctr">
            <a:solidFill>
              <a:schemeClr val="accent6">
                <a:lumMod val="60000"/>
                <a:lumOff val="40000"/>
              </a:schemeClr>
            </a:solidFill>
            <a:prstDash val="solid"/>
            <a:round/>
            <a:headEnd type="none" w="med" len="med"/>
            <a:tailEnd type="triangle"/>
          </a:ln>
          <a:effectLst/>
        </p:spPr>
      </p:cxnSp>
      <p:cxnSp>
        <p:nvCxnSpPr>
          <p:cNvPr id="83" name="Straight Arrow Connector 82"/>
          <p:cNvCxnSpPr>
            <a:stCxn id="80" idx="0"/>
            <a:endCxn id="102" idx="2"/>
          </p:cNvCxnSpPr>
          <p:nvPr/>
        </p:nvCxnSpPr>
        <p:spPr bwMode="auto">
          <a:xfrm flipV="1">
            <a:off x="4482291" y="4785187"/>
            <a:ext cx="4178089" cy="903795"/>
          </a:xfrm>
          <a:prstGeom prst="straightConnector1">
            <a:avLst/>
          </a:prstGeom>
          <a:solidFill>
            <a:schemeClr val="accent1"/>
          </a:solidFill>
          <a:ln w="12700" cap="flat" cmpd="sng" algn="ctr">
            <a:solidFill>
              <a:schemeClr val="accent6">
                <a:lumMod val="60000"/>
                <a:lumOff val="40000"/>
              </a:schemeClr>
            </a:solidFill>
            <a:prstDash val="solid"/>
            <a:round/>
            <a:headEnd type="none" w="med" len="med"/>
            <a:tailEnd type="triangle"/>
          </a:ln>
          <a:effectLst/>
        </p:spPr>
      </p:cxnSp>
    </p:spTree>
    <p:extLst>
      <p:ext uri="{BB962C8B-B14F-4D97-AF65-F5344CB8AC3E}">
        <p14:creationId xmlns:p14="http://schemas.microsoft.com/office/powerpoint/2010/main" val="843035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depth by 1</a:t>
            </a:r>
            <a:endParaRPr lang="en-US" dirty="0"/>
          </a:p>
        </p:txBody>
      </p:sp>
      <p:sp>
        <p:nvSpPr>
          <p:cNvPr id="4" name="Oval 3"/>
          <p:cNvSpPr/>
          <p:nvPr/>
        </p:nvSpPr>
        <p:spPr bwMode="auto">
          <a:xfrm>
            <a:off x="452708"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5" name="Oval 4"/>
          <p:cNvSpPr/>
          <p:nvPr/>
        </p:nvSpPr>
        <p:spPr bwMode="auto">
          <a:xfrm>
            <a:off x="1093692"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6" name="Oval 5"/>
          <p:cNvSpPr/>
          <p:nvPr/>
        </p:nvSpPr>
        <p:spPr bwMode="auto">
          <a:xfrm>
            <a:off x="1660713"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7" name="Straight Connector 6"/>
          <p:cNvCxnSpPr>
            <a:stCxn id="4" idx="0"/>
            <a:endCxn id="5" idx="4"/>
          </p:cNvCxnSpPr>
          <p:nvPr/>
        </p:nvCxnSpPr>
        <p:spPr bwMode="auto">
          <a:xfrm flipV="1">
            <a:off x="677947"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 name="Straight Connector 7"/>
          <p:cNvCxnSpPr>
            <a:endCxn id="6" idx="0"/>
          </p:cNvCxnSpPr>
          <p:nvPr/>
        </p:nvCxnSpPr>
        <p:spPr bwMode="auto">
          <a:xfrm>
            <a:off x="1322910"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 name="Straight Connector 8"/>
          <p:cNvCxnSpPr/>
          <p:nvPr/>
        </p:nvCxnSpPr>
        <p:spPr bwMode="auto">
          <a:xfrm flipV="1">
            <a:off x="371039"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H="1" flipV="1">
            <a:off x="671795"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1" name="Straight Connector 10"/>
          <p:cNvCxnSpPr/>
          <p:nvPr/>
        </p:nvCxnSpPr>
        <p:spPr bwMode="auto">
          <a:xfrm flipV="1">
            <a:off x="1584522"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2" name="Straight Connector 11"/>
          <p:cNvCxnSpPr/>
          <p:nvPr/>
        </p:nvCxnSpPr>
        <p:spPr bwMode="auto">
          <a:xfrm flipH="1" flipV="1">
            <a:off x="1879800"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3" name="TextBox 12"/>
          <p:cNvSpPr txBox="1"/>
          <p:nvPr/>
        </p:nvSpPr>
        <p:spPr>
          <a:xfrm>
            <a:off x="521754"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4" name="Straight Arrow Connector 13"/>
          <p:cNvCxnSpPr/>
          <p:nvPr/>
        </p:nvCxnSpPr>
        <p:spPr bwMode="auto">
          <a:xfrm flipH="1">
            <a:off x="329452"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5" name="Straight Arrow Connector 14"/>
          <p:cNvCxnSpPr/>
          <p:nvPr/>
        </p:nvCxnSpPr>
        <p:spPr bwMode="auto">
          <a:xfrm>
            <a:off x="780923"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6" name="TextBox 15"/>
          <p:cNvSpPr txBox="1"/>
          <p:nvPr/>
        </p:nvSpPr>
        <p:spPr>
          <a:xfrm>
            <a:off x="1729759"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17" name="Straight Arrow Connector 16"/>
          <p:cNvCxnSpPr/>
          <p:nvPr/>
        </p:nvCxnSpPr>
        <p:spPr bwMode="auto">
          <a:xfrm flipH="1">
            <a:off x="1537457"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8" name="Straight Arrow Connector 17"/>
          <p:cNvCxnSpPr/>
          <p:nvPr/>
        </p:nvCxnSpPr>
        <p:spPr bwMode="auto">
          <a:xfrm>
            <a:off x="1988928"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9" name="Oval 18"/>
          <p:cNvSpPr/>
          <p:nvPr/>
        </p:nvSpPr>
        <p:spPr bwMode="auto">
          <a:xfrm>
            <a:off x="2084295" y="206413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0" name="Straight Connector 19"/>
          <p:cNvCxnSpPr>
            <a:stCxn id="5" idx="0"/>
          </p:cNvCxnSpPr>
          <p:nvPr/>
        </p:nvCxnSpPr>
        <p:spPr bwMode="auto">
          <a:xfrm flipV="1">
            <a:off x="1318931" y="253477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0" name="Oval 39"/>
          <p:cNvSpPr/>
          <p:nvPr/>
        </p:nvSpPr>
        <p:spPr bwMode="auto">
          <a:xfrm>
            <a:off x="2518594"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sp>
        <p:nvSpPr>
          <p:cNvPr id="41" name="Oval 40"/>
          <p:cNvSpPr/>
          <p:nvPr/>
        </p:nvSpPr>
        <p:spPr bwMode="auto">
          <a:xfrm>
            <a:off x="3159578"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smtClean="0"/>
              <a:t>⋁</a:t>
            </a:r>
            <a:endParaRPr lang="en-US" b="1" dirty="0"/>
          </a:p>
        </p:txBody>
      </p:sp>
      <p:sp>
        <p:nvSpPr>
          <p:cNvPr id="42" name="Oval 41"/>
          <p:cNvSpPr/>
          <p:nvPr/>
        </p:nvSpPr>
        <p:spPr bwMode="auto">
          <a:xfrm>
            <a:off x="3726599" y="350744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43" name="Straight Connector 42"/>
          <p:cNvCxnSpPr>
            <a:stCxn id="42" idx="0"/>
            <a:endCxn id="43" idx="4"/>
          </p:cNvCxnSpPr>
          <p:nvPr/>
        </p:nvCxnSpPr>
        <p:spPr bwMode="auto">
          <a:xfrm flipV="1">
            <a:off x="2743833" y="3256434"/>
            <a:ext cx="640984"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4" name="Straight Connector 43"/>
          <p:cNvCxnSpPr>
            <a:endCxn id="44" idx="0"/>
          </p:cNvCxnSpPr>
          <p:nvPr/>
        </p:nvCxnSpPr>
        <p:spPr bwMode="auto">
          <a:xfrm>
            <a:off x="3388796" y="3251568"/>
            <a:ext cx="563042" cy="255876"/>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5" name="Straight Connector 44"/>
          <p:cNvCxnSpPr/>
          <p:nvPr/>
        </p:nvCxnSpPr>
        <p:spPr bwMode="auto">
          <a:xfrm flipV="1">
            <a:off x="243692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6" name="Straight Connector 45"/>
          <p:cNvCxnSpPr/>
          <p:nvPr/>
        </p:nvCxnSpPr>
        <p:spPr bwMode="auto">
          <a:xfrm flipH="1" flipV="1">
            <a:off x="2737681"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7" name="Straight Connector 46"/>
          <p:cNvCxnSpPr/>
          <p:nvPr/>
        </p:nvCxnSpPr>
        <p:spPr bwMode="auto">
          <a:xfrm flipV="1">
            <a:off x="3650408"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48" name="Straight Connector 47"/>
          <p:cNvCxnSpPr/>
          <p:nvPr/>
        </p:nvCxnSpPr>
        <p:spPr bwMode="auto">
          <a:xfrm flipH="1" flipV="1">
            <a:off x="3945686" y="39780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9" name="TextBox 48"/>
          <p:cNvSpPr txBox="1"/>
          <p:nvPr/>
        </p:nvSpPr>
        <p:spPr>
          <a:xfrm>
            <a:off x="2587640" y="4406617"/>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0" name="Straight Arrow Connector 49"/>
          <p:cNvCxnSpPr/>
          <p:nvPr/>
        </p:nvCxnSpPr>
        <p:spPr bwMode="auto">
          <a:xfrm flipH="1">
            <a:off x="2395338"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1" name="Straight Arrow Connector 50"/>
          <p:cNvCxnSpPr/>
          <p:nvPr/>
        </p:nvCxnSpPr>
        <p:spPr bwMode="auto">
          <a:xfrm>
            <a:off x="2846809" y="459128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52" name="TextBox 51"/>
          <p:cNvSpPr txBox="1"/>
          <p:nvPr/>
        </p:nvSpPr>
        <p:spPr>
          <a:xfrm>
            <a:off x="3795645" y="4415855"/>
            <a:ext cx="333746" cy="369332"/>
          </a:xfrm>
          <a:prstGeom prst="rect">
            <a:avLst/>
          </a:prstGeom>
          <a:noFill/>
        </p:spPr>
        <p:txBody>
          <a:bodyPr wrap="none" rtlCol="0">
            <a:spAutoFit/>
          </a:bodyPr>
          <a:lstStyle/>
          <a:p>
            <a:r>
              <a:rPr lang="en-US" dirty="0" err="1" smtClean="0"/>
              <a:t>k</a:t>
            </a:r>
            <a:r>
              <a:rPr lang="en-US" baseline="-25000" dirty="0" err="1" smtClean="0"/>
              <a:t>i</a:t>
            </a:r>
            <a:endParaRPr lang="en-US" dirty="0"/>
          </a:p>
        </p:txBody>
      </p:sp>
      <p:cxnSp>
        <p:nvCxnSpPr>
          <p:cNvPr id="53" name="Straight Arrow Connector 52"/>
          <p:cNvCxnSpPr/>
          <p:nvPr/>
        </p:nvCxnSpPr>
        <p:spPr bwMode="auto">
          <a:xfrm flipH="1">
            <a:off x="3603343"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4" name="Straight Arrow Connector 53"/>
          <p:cNvCxnSpPr/>
          <p:nvPr/>
        </p:nvCxnSpPr>
        <p:spPr bwMode="auto">
          <a:xfrm>
            <a:off x="4054814" y="458725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55" name="Straight Connector 54"/>
          <p:cNvCxnSpPr>
            <a:stCxn id="41" idx="0"/>
            <a:endCxn id="19" idx="4"/>
          </p:cNvCxnSpPr>
          <p:nvPr/>
        </p:nvCxnSpPr>
        <p:spPr bwMode="auto">
          <a:xfrm flipH="1" flipV="1">
            <a:off x="2309534" y="253477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8" name="TextBox 57"/>
          <p:cNvSpPr txBox="1"/>
          <p:nvPr/>
        </p:nvSpPr>
        <p:spPr>
          <a:xfrm>
            <a:off x="2111190" y="2759982"/>
            <a:ext cx="457206" cy="369332"/>
          </a:xfrm>
          <a:prstGeom prst="rect">
            <a:avLst/>
          </a:prstGeom>
          <a:noFill/>
        </p:spPr>
        <p:txBody>
          <a:bodyPr wrap="square" rtlCol="0">
            <a:spAutoFit/>
          </a:bodyPr>
          <a:lstStyle/>
          <a:p>
            <a:r>
              <a:rPr lang="is-IS" smtClean="0"/>
              <a:t>…</a:t>
            </a:r>
            <a:endParaRPr lang="en-US" dirty="0"/>
          </a:p>
        </p:txBody>
      </p:sp>
      <p:sp>
        <p:nvSpPr>
          <p:cNvPr id="59" name="TextBox 58"/>
          <p:cNvSpPr txBox="1"/>
          <p:nvPr/>
        </p:nvSpPr>
        <p:spPr>
          <a:xfrm>
            <a:off x="999805" y="3554235"/>
            <a:ext cx="457206" cy="369332"/>
          </a:xfrm>
          <a:prstGeom prst="rect">
            <a:avLst/>
          </a:prstGeom>
          <a:noFill/>
        </p:spPr>
        <p:txBody>
          <a:bodyPr wrap="square" rtlCol="0">
            <a:spAutoFit/>
          </a:bodyPr>
          <a:lstStyle/>
          <a:p>
            <a:r>
              <a:rPr lang="is-IS" smtClean="0"/>
              <a:t>…</a:t>
            </a:r>
            <a:endParaRPr lang="en-US" dirty="0"/>
          </a:p>
        </p:txBody>
      </p:sp>
      <p:sp>
        <p:nvSpPr>
          <p:cNvPr id="60" name="TextBox 59"/>
          <p:cNvSpPr txBox="1"/>
          <p:nvPr/>
        </p:nvSpPr>
        <p:spPr>
          <a:xfrm>
            <a:off x="3156213" y="3554235"/>
            <a:ext cx="457206" cy="369332"/>
          </a:xfrm>
          <a:prstGeom prst="rect">
            <a:avLst/>
          </a:prstGeom>
          <a:noFill/>
        </p:spPr>
        <p:txBody>
          <a:bodyPr wrap="square" rtlCol="0">
            <a:spAutoFit/>
          </a:bodyPr>
          <a:lstStyle/>
          <a:p>
            <a:r>
              <a:rPr lang="is-IS" smtClean="0"/>
              <a:t>…</a:t>
            </a:r>
            <a:endParaRPr lang="en-US" dirty="0"/>
          </a:p>
        </p:txBody>
      </p:sp>
      <p:sp>
        <p:nvSpPr>
          <p:cNvPr id="61" name="TextBox 60"/>
          <p:cNvSpPr txBox="1"/>
          <p:nvPr/>
        </p:nvSpPr>
        <p:spPr>
          <a:xfrm>
            <a:off x="441079" y="4040515"/>
            <a:ext cx="457206" cy="369332"/>
          </a:xfrm>
          <a:prstGeom prst="rect">
            <a:avLst/>
          </a:prstGeom>
          <a:noFill/>
        </p:spPr>
        <p:txBody>
          <a:bodyPr wrap="square" rtlCol="0">
            <a:spAutoFit/>
          </a:bodyPr>
          <a:lstStyle/>
          <a:p>
            <a:r>
              <a:rPr lang="is-IS" smtClean="0"/>
              <a:t>…</a:t>
            </a:r>
            <a:endParaRPr lang="en-US" dirty="0"/>
          </a:p>
        </p:txBody>
      </p:sp>
      <p:sp>
        <p:nvSpPr>
          <p:cNvPr id="62" name="Oval 61"/>
          <p:cNvSpPr/>
          <p:nvPr/>
        </p:nvSpPr>
        <p:spPr bwMode="auto">
          <a:xfrm>
            <a:off x="5138123"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64" name="Oval 63"/>
          <p:cNvSpPr/>
          <p:nvPr/>
        </p:nvSpPr>
        <p:spPr bwMode="auto">
          <a:xfrm>
            <a:off x="6346128"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66" name="Straight Connector 65"/>
          <p:cNvCxnSpPr>
            <a:stCxn id="64" idx="0"/>
            <a:endCxn id="77" idx="4"/>
          </p:cNvCxnSpPr>
          <p:nvPr/>
        </p:nvCxnSpPr>
        <p:spPr bwMode="auto">
          <a:xfrm flipV="1">
            <a:off x="6571367" y="2531547"/>
            <a:ext cx="423582"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7" name="Straight Connector 66"/>
          <p:cNvCxnSpPr/>
          <p:nvPr/>
        </p:nvCxnSpPr>
        <p:spPr bwMode="auto">
          <a:xfrm flipV="1">
            <a:off x="5056454"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8" name="Straight Connector 67"/>
          <p:cNvCxnSpPr/>
          <p:nvPr/>
        </p:nvCxnSpPr>
        <p:spPr bwMode="auto">
          <a:xfrm flipH="1" flipV="1">
            <a:off x="5357210"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69" name="Straight Connector 68"/>
          <p:cNvCxnSpPr/>
          <p:nvPr/>
        </p:nvCxnSpPr>
        <p:spPr bwMode="auto">
          <a:xfrm flipV="1">
            <a:off x="6269937"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70" name="Straight Connector 69"/>
          <p:cNvCxnSpPr/>
          <p:nvPr/>
        </p:nvCxnSpPr>
        <p:spPr bwMode="auto">
          <a:xfrm flipH="1" flipV="1">
            <a:off x="6565215"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1" name="TextBox 70"/>
          <p:cNvSpPr txBox="1"/>
          <p:nvPr/>
        </p:nvSpPr>
        <p:spPr>
          <a:xfrm>
            <a:off x="5133205" y="440338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72" name="Straight Arrow Connector 71"/>
          <p:cNvCxnSpPr/>
          <p:nvPr/>
        </p:nvCxnSpPr>
        <p:spPr bwMode="auto">
          <a:xfrm flipH="1">
            <a:off x="5014867"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3" name="Straight Arrow Connector 72"/>
          <p:cNvCxnSpPr/>
          <p:nvPr/>
        </p:nvCxnSpPr>
        <p:spPr bwMode="auto">
          <a:xfrm>
            <a:off x="5466338"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5" name="Straight Arrow Connector 74"/>
          <p:cNvCxnSpPr/>
          <p:nvPr/>
        </p:nvCxnSpPr>
        <p:spPr bwMode="auto">
          <a:xfrm flipH="1">
            <a:off x="6222872"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76" name="Straight Arrow Connector 75"/>
          <p:cNvCxnSpPr/>
          <p:nvPr/>
        </p:nvCxnSpPr>
        <p:spPr bwMode="auto">
          <a:xfrm>
            <a:off x="6674343"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77" name="Oval 76"/>
          <p:cNvSpPr/>
          <p:nvPr/>
        </p:nvSpPr>
        <p:spPr bwMode="auto">
          <a:xfrm>
            <a:off x="6769710" y="2060900"/>
            <a:ext cx="450477" cy="470647"/>
          </a:xfrm>
          <a:prstGeom prst="ellipse">
            <a:avLst/>
          </a:prstGeom>
          <a:solidFill>
            <a:srgbClr val="FF8C96"/>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78" name="Straight Connector 77"/>
          <p:cNvCxnSpPr>
            <a:stCxn id="62" idx="0"/>
          </p:cNvCxnSpPr>
          <p:nvPr/>
        </p:nvCxnSpPr>
        <p:spPr bwMode="auto">
          <a:xfrm flipV="1">
            <a:off x="5363362" y="2531547"/>
            <a:ext cx="1631587"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79" name="Oval 78"/>
          <p:cNvSpPr/>
          <p:nvPr/>
        </p:nvSpPr>
        <p:spPr bwMode="auto">
          <a:xfrm>
            <a:off x="7204009"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sp>
        <p:nvSpPr>
          <p:cNvPr id="81" name="Oval 80"/>
          <p:cNvSpPr/>
          <p:nvPr/>
        </p:nvSpPr>
        <p:spPr bwMode="auto">
          <a:xfrm>
            <a:off x="8412014" y="3504214"/>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p>
        </p:txBody>
      </p:sp>
      <p:cxnSp>
        <p:nvCxnSpPr>
          <p:cNvPr id="82" name="Straight Connector 81"/>
          <p:cNvCxnSpPr>
            <a:endCxn id="77" idx="4"/>
          </p:cNvCxnSpPr>
          <p:nvPr/>
        </p:nvCxnSpPr>
        <p:spPr bwMode="auto">
          <a:xfrm flipH="1" flipV="1">
            <a:off x="6994949" y="2531547"/>
            <a:ext cx="434299"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4" name="Straight Connector 83"/>
          <p:cNvCxnSpPr/>
          <p:nvPr/>
        </p:nvCxnSpPr>
        <p:spPr bwMode="auto">
          <a:xfrm flipV="1">
            <a:off x="7122340" y="397163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5" name="Straight Connector 84"/>
          <p:cNvCxnSpPr/>
          <p:nvPr/>
        </p:nvCxnSpPr>
        <p:spPr bwMode="auto">
          <a:xfrm flipH="1" flipV="1">
            <a:off x="7423096"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6" name="Straight Connector 85"/>
          <p:cNvCxnSpPr/>
          <p:nvPr/>
        </p:nvCxnSpPr>
        <p:spPr bwMode="auto">
          <a:xfrm flipV="1">
            <a:off x="8335823"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7" name="Straight Connector 86"/>
          <p:cNvCxnSpPr/>
          <p:nvPr/>
        </p:nvCxnSpPr>
        <p:spPr bwMode="auto">
          <a:xfrm flipH="1" flipV="1">
            <a:off x="8631101" y="397486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89" name="Straight Arrow Connector 88"/>
          <p:cNvCxnSpPr/>
          <p:nvPr/>
        </p:nvCxnSpPr>
        <p:spPr bwMode="auto">
          <a:xfrm flipH="1">
            <a:off x="7080753"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0" name="Straight Arrow Connector 89"/>
          <p:cNvCxnSpPr/>
          <p:nvPr/>
        </p:nvCxnSpPr>
        <p:spPr bwMode="auto">
          <a:xfrm>
            <a:off x="7532224" y="458805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2" name="Straight Arrow Connector 91"/>
          <p:cNvCxnSpPr/>
          <p:nvPr/>
        </p:nvCxnSpPr>
        <p:spPr bwMode="auto">
          <a:xfrm flipH="1">
            <a:off x="8288758"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3" name="Straight Arrow Connector 92"/>
          <p:cNvCxnSpPr/>
          <p:nvPr/>
        </p:nvCxnSpPr>
        <p:spPr bwMode="auto">
          <a:xfrm>
            <a:off x="8740229" y="4584029"/>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94" name="Straight Connector 93"/>
          <p:cNvCxnSpPr>
            <a:stCxn id="81" idx="0"/>
            <a:endCxn id="77" idx="4"/>
          </p:cNvCxnSpPr>
          <p:nvPr/>
        </p:nvCxnSpPr>
        <p:spPr bwMode="auto">
          <a:xfrm flipH="1" flipV="1">
            <a:off x="6994949" y="2531547"/>
            <a:ext cx="1642304" cy="972667"/>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6" name="TextBox 95"/>
          <p:cNvSpPr txBox="1"/>
          <p:nvPr/>
        </p:nvSpPr>
        <p:spPr>
          <a:xfrm>
            <a:off x="5685220" y="3551005"/>
            <a:ext cx="457206" cy="369332"/>
          </a:xfrm>
          <a:prstGeom prst="rect">
            <a:avLst/>
          </a:prstGeom>
          <a:noFill/>
        </p:spPr>
        <p:txBody>
          <a:bodyPr wrap="square" rtlCol="0">
            <a:spAutoFit/>
          </a:bodyPr>
          <a:lstStyle/>
          <a:p>
            <a:r>
              <a:rPr lang="is-IS" smtClean="0"/>
              <a:t>…</a:t>
            </a:r>
            <a:endParaRPr lang="en-US" dirty="0"/>
          </a:p>
        </p:txBody>
      </p:sp>
      <p:sp>
        <p:nvSpPr>
          <p:cNvPr id="97" name="TextBox 96"/>
          <p:cNvSpPr txBox="1"/>
          <p:nvPr/>
        </p:nvSpPr>
        <p:spPr>
          <a:xfrm>
            <a:off x="7841628" y="3551005"/>
            <a:ext cx="457206" cy="369332"/>
          </a:xfrm>
          <a:prstGeom prst="rect">
            <a:avLst/>
          </a:prstGeom>
          <a:noFill/>
        </p:spPr>
        <p:txBody>
          <a:bodyPr wrap="square" rtlCol="0">
            <a:spAutoFit/>
          </a:bodyPr>
          <a:lstStyle/>
          <a:p>
            <a:r>
              <a:rPr lang="is-IS" smtClean="0"/>
              <a:t>…</a:t>
            </a:r>
            <a:endParaRPr lang="en-US" dirty="0"/>
          </a:p>
        </p:txBody>
      </p:sp>
      <p:sp>
        <p:nvSpPr>
          <p:cNvPr id="98" name="TextBox 97"/>
          <p:cNvSpPr txBox="1"/>
          <p:nvPr/>
        </p:nvSpPr>
        <p:spPr>
          <a:xfrm>
            <a:off x="5126494" y="4037285"/>
            <a:ext cx="457206" cy="369332"/>
          </a:xfrm>
          <a:prstGeom prst="rect">
            <a:avLst/>
          </a:prstGeom>
          <a:noFill/>
        </p:spPr>
        <p:txBody>
          <a:bodyPr wrap="square" rtlCol="0">
            <a:spAutoFit/>
          </a:bodyPr>
          <a:lstStyle/>
          <a:p>
            <a:r>
              <a:rPr lang="is-IS" smtClean="0"/>
              <a:t>…</a:t>
            </a:r>
            <a:endParaRPr lang="en-US" dirty="0"/>
          </a:p>
        </p:txBody>
      </p:sp>
      <p:sp>
        <p:nvSpPr>
          <p:cNvPr id="100" name="TextBox 99"/>
          <p:cNvSpPr txBox="1"/>
          <p:nvPr/>
        </p:nvSpPr>
        <p:spPr>
          <a:xfrm>
            <a:off x="6358172" y="4406617"/>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1" name="TextBox 100"/>
          <p:cNvSpPr txBox="1"/>
          <p:nvPr/>
        </p:nvSpPr>
        <p:spPr>
          <a:xfrm>
            <a:off x="7212754"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sp>
        <p:nvSpPr>
          <p:cNvPr id="102" name="TextBox 101"/>
          <p:cNvSpPr txBox="1"/>
          <p:nvPr/>
        </p:nvSpPr>
        <p:spPr>
          <a:xfrm>
            <a:off x="8406143" y="4415855"/>
            <a:ext cx="508473" cy="369332"/>
          </a:xfrm>
          <a:prstGeom prst="rect">
            <a:avLst/>
          </a:prstGeom>
          <a:noFill/>
        </p:spPr>
        <p:txBody>
          <a:bodyPr wrap="none" rtlCol="0">
            <a:spAutoFit/>
          </a:bodyPr>
          <a:lstStyle/>
          <a:p>
            <a:r>
              <a:rPr lang="en-US" dirty="0"/>
              <a:t>k</a:t>
            </a:r>
            <a:r>
              <a:rPr lang="en-US" baseline="-25000" dirty="0" smtClean="0"/>
              <a:t>i+1</a:t>
            </a:r>
            <a:endParaRPr lang="en-US" dirty="0"/>
          </a:p>
        </p:txBody>
      </p:sp>
      <p:cxnSp>
        <p:nvCxnSpPr>
          <p:cNvPr id="103" name="Straight Arrow Connector 102"/>
          <p:cNvCxnSpPr/>
          <p:nvPr/>
        </p:nvCxnSpPr>
        <p:spPr bwMode="auto">
          <a:xfrm>
            <a:off x="3759854" y="2599723"/>
            <a:ext cx="1869141" cy="0"/>
          </a:xfrm>
          <a:prstGeom prst="straightConnector1">
            <a:avLst/>
          </a:prstGeom>
          <a:solidFill>
            <a:schemeClr val="accent1"/>
          </a:solidFill>
          <a:ln w="28575" cap="flat" cmpd="sng" algn="ctr">
            <a:solidFill>
              <a:schemeClr val="accent6">
                <a:lumMod val="60000"/>
                <a:lumOff val="40000"/>
              </a:schemeClr>
            </a:solidFill>
            <a:prstDash val="dash"/>
            <a:round/>
            <a:headEnd type="none" w="med" len="med"/>
            <a:tailEnd type="triangle"/>
          </a:ln>
          <a:effectLst/>
        </p:spPr>
      </p:cxnSp>
      <p:sp>
        <p:nvSpPr>
          <p:cNvPr id="104" name="TextBox 103"/>
          <p:cNvSpPr txBox="1"/>
          <p:nvPr/>
        </p:nvSpPr>
        <p:spPr>
          <a:xfrm>
            <a:off x="3725713" y="1491728"/>
            <a:ext cx="2023453" cy="923330"/>
          </a:xfrm>
          <a:prstGeom prst="rect">
            <a:avLst/>
          </a:prstGeom>
          <a:noFill/>
        </p:spPr>
        <p:txBody>
          <a:bodyPr wrap="square" rtlCol="0">
            <a:spAutoFit/>
          </a:bodyPr>
          <a:lstStyle/>
          <a:p>
            <a:r>
              <a:rPr lang="en-US" i="1" dirty="0" smtClean="0"/>
              <a:t>𝛠</a:t>
            </a:r>
            <a:r>
              <a:rPr lang="en-US" i="1" baseline="-25000" dirty="0" err="1" smtClean="0"/>
              <a:t>i</a:t>
            </a:r>
            <a:r>
              <a:rPr lang="en-US" i="1" dirty="0" smtClean="0"/>
              <a:t>: fix </a:t>
            </a:r>
            <a:r>
              <a:rPr lang="en-US" i="1" dirty="0" err="1" smtClean="0"/>
              <a:t>t</a:t>
            </a:r>
            <a:r>
              <a:rPr lang="en-US" i="1" baseline="-25000" dirty="0" err="1" smtClean="0"/>
              <a:t>i</a:t>
            </a:r>
            <a:r>
              <a:rPr lang="en-US" i="1" dirty="0" smtClean="0"/>
              <a:t> random variables</a:t>
            </a:r>
            <a:endParaRPr lang="en-US" i="1" dirty="0"/>
          </a:p>
          <a:p>
            <a:r>
              <a:rPr lang="en-US" i="1" dirty="0" err="1"/>
              <a:t>t</a:t>
            </a:r>
            <a:r>
              <a:rPr lang="en-US" i="1" baseline="-25000" dirty="0" err="1" smtClean="0"/>
              <a:t>i</a:t>
            </a:r>
            <a:r>
              <a:rPr lang="en-US" i="1" dirty="0" smtClean="0"/>
              <a:t> = </a:t>
            </a:r>
            <a:r>
              <a:rPr lang="en-US" i="1" dirty="0" err="1" smtClean="0"/>
              <a:t>n</a:t>
            </a:r>
            <a:r>
              <a:rPr lang="en-US" i="1" baseline="-25000" dirty="0" err="1" smtClean="0"/>
              <a:t>i</a:t>
            </a:r>
            <a:r>
              <a:rPr lang="en-US" i="1" dirty="0" smtClean="0"/>
              <a:t> - n</a:t>
            </a:r>
            <a:r>
              <a:rPr lang="en-US" i="1" baseline="-25000" dirty="0" smtClean="0"/>
              <a:t>i</a:t>
            </a:r>
            <a:r>
              <a:rPr lang="en-US" i="1" baseline="30000" dirty="0" smtClean="0"/>
              <a:t>1/2</a:t>
            </a:r>
            <a:endParaRPr lang="en-US" i="1" dirty="0"/>
          </a:p>
        </p:txBody>
      </p:sp>
      <p:sp>
        <p:nvSpPr>
          <p:cNvPr id="105" name="Rectangle 104"/>
          <p:cNvSpPr/>
          <p:nvPr/>
        </p:nvSpPr>
        <p:spPr bwMode="auto">
          <a:xfrm>
            <a:off x="3538815" y="5079826"/>
            <a:ext cx="5323675" cy="1657679"/>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After d-2 steps, each applied to all layer-2 gates: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 variables left:</a:t>
            </a:r>
            <a:r>
              <a:rPr lang="en-US" dirty="0" smtClean="0"/>
              <a:t> </a:t>
            </a:r>
            <a:endParaRPr lang="en-US" dirty="0"/>
          </a:p>
          <a:p>
            <a:pPr marL="0" marR="0" indent="0" algn="l" defTabSz="914400" rtl="0" eaLnBrk="1" fontAlgn="base" latinLnBrk="0" hangingPunct="1">
              <a:lnSpc>
                <a:spcPct val="100000"/>
              </a:lnSpc>
              <a:spcBef>
                <a:spcPct val="0"/>
              </a:spcBef>
              <a:spcAft>
                <a:spcPct val="0"/>
              </a:spcAft>
              <a:buClrTx/>
              <a:buSzTx/>
              <a:buFontTx/>
              <a:buNone/>
              <a:tabLst/>
            </a:pPr>
            <a:r>
              <a:rPr lang="en-US" u="sng" dirty="0"/>
              <a:t>d</a:t>
            </a:r>
            <a:r>
              <a:rPr lang="en-US" u="sng" dirty="0" smtClean="0"/>
              <a:t>epth:</a:t>
            </a:r>
            <a:r>
              <a:rPr lang="en-US" dirty="0" smtClean="0"/>
              <a:t>		</a:t>
            </a:r>
            <a:r>
              <a:rPr lang="en-US" dirty="0"/>
              <a:t> </a:t>
            </a:r>
            <a:r>
              <a:rPr lang="en-US" dirty="0" smtClean="0"/>
              <a:t>   2</a:t>
            </a:r>
            <a:endParaRPr lang="en-US" u="sng" dirty="0" smtClean="0"/>
          </a:p>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fan-in:</a:t>
            </a:r>
            <a:r>
              <a:rPr lang="en-US" dirty="0" smtClean="0"/>
              <a:t>		10 b 2</a:t>
            </a:r>
            <a:r>
              <a:rPr lang="en-US" baseline="30000" dirty="0" smtClean="0"/>
              <a:t>d-2</a:t>
            </a:r>
            <a:r>
              <a:rPr lang="en-US" dirty="0" smtClean="0"/>
              <a:t>, </a:t>
            </a:r>
            <a:r>
              <a:rPr lang="en-US" i="1" dirty="0" smtClean="0">
                <a:solidFill>
                  <a:schemeClr val="bg1">
                    <a:lumMod val="50000"/>
                  </a:schemeClr>
                </a:solidFill>
              </a:rPr>
              <a:t>where circuit size = </a:t>
            </a:r>
            <a:r>
              <a:rPr lang="en-US" i="1" dirty="0" err="1" smtClean="0">
                <a:solidFill>
                  <a:schemeClr val="bg1">
                    <a:lumMod val="50000"/>
                  </a:schemeClr>
                </a:solidFill>
              </a:rPr>
              <a:t>n</a:t>
            </a:r>
            <a:r>
              <a:rPr lang="en-US" i="1" baseline="30000" dirty="0" err="1">
                <a:solidFill>
                  <a:schemeClr val="bg1">
                    <a:lumMod val="50000"/>
                  </a:schemeClr>
                </a:solidFill>
              </a:rPr>
              <a:t>b</a:t>
            </a:r>
            <a:endParaRPr lang="en-US" i="1" u="sng" dirty="0" smtClean="0">
              <a:solidFill>
                <a:schemeClr val="bg1">
                  <a:lumMod val="50000"/>
                </a:schemeClr>
              </a:solidFill>
            </a:endParaRPr>
          </a:p>
        </p:txBody>
      </p:sp>
      <mc:AlternateContent xmlns:mc="http://schemas.openxmlformats.org/markup-compatibility/2006" xmlns:a14="http://schemas.microsoft.com/office/drawing/2010/main">
        <mc:Choice Requires="a14">
          <p:sp>
            <p:nvSpPr>
              <p:cNvPr id="106" name="TextBox 105"/>
              <p:cNvSpPr txBox="1"/>
              <p:nvPr/>
            </p:nvSpPr>
            <p:spPr>
              <a:xfrm>
                <a:off x="5398318" y="5616808"/>
                <a:ext cx="959854" cy="3654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latin typeface="Cambria Math" charset="0"/>
                            </a:rPr>
                          </m:ctrlPr>
                        </m:sSupPr>
                        <m:e>
                          <m:r>
                            <a:rPr lang="en-US" sz="2000" b="1" i="1" smtClean="0">
                              <a:latin typeface="Cambria Math" charset="0"/>
                            </a:rPr>
                            <m:t>𝒏</m:t>
                          </m:r>
                        </m:e>
                        <m:sup>
                          <m:r>
                            <a:rPr lang="en-US" sz="2000" b="1" i="1" smtClean="0">
                              <a:latin typeface="Cambria Math" charset="0"/>
                            </a:rPr>
                            <m:t>𝟏</m:t>
                          </m:r>
                          <m:r>
                            <a:rPr lang="en-US" sz="2000" b="1" i="1" smtClean="0">
                              <a:latin typeface="Cambria Math" charset="0"/>
                            </a:rPr>
                            <m:t>/(</m:t>
                          </m:r>
                          <m:sSup>
                            <m:sSupPr>
                              <m:ctrlPr>
                                <a:rPr lang="en-US" sz="2000" b="1" i="1" smtClean="0">
                                  <a:latin typeface="Cambria Math" charset="0"/>
                                </a:rPr>
                              </m:ctrlPr>
                            </m:sSupPr>
                            <m:e>
                              <m:r>
                                <a:rPr lang="en-US" sz="2000" b="1" i="1" smtClean="0">
                                  <a:latin typeface="Cambria Math" charset="0"/>
                                </a:rPr>
                                <m:t>𝟐</m:t>
                              </m:r>
                            </m:e>
                            <m:sup>
                              <m:r>
                                <a:rPr lang="en-US" sz="2000" b="1" i="1" smtClean="0">
                                  <a:latin typeface="Cambria Math" charset="0"/>
                                </a:rPr>
                                <m:t>𝒅</m:t>
                              </m:r>
                              <m:r>
                                <a:rPr lang="en-US" sz="2000" b="1" i="1" smtClean="0">
                                  <a:latin typeface="Cambria Math" charset="0"/>
                                </a:rPr>
                                <m:t>−</m:t>
                              </m:r>
                              <m:r>
                                <a:rPr lang="en-US" sz="2000" b="1" i="1" smtClean="0">
                                  <a:latin typeface="Cambria Math" charset="0"/>
                                </a:rPr>
                                <m:t>𝟐</m:t>
                              </m:r>
                            </m:sup>
                          </m:sSup>
                          <m:r>
                            <a:rPr lang="en-US" sz="2000" b="1" i="1" smtClean="0">
                              <a:latin typeface="Cambria Math" charset="0"/>
                            </a:rPr>
                            <m:t>)</m:t>
                          </m:r>
                        </m:sup>
                      </m:sSup>
                    </m:oMath>
                  </m:oMathPara>
                </a14:m>
                <a:endParaRPr lang="en-US" b="1" dirty="0"/>
              </a:p>
            </p:txBody>
          </p:sp>
        </mc:Choice>
        <mc:Fallback xmlns="">
          <p:sp>
            <p:nvSpPr>
              <p:cNvPr id="106" name="TextBox 105"/>
              <p:cNvSpPr txBox="1">
                <a:spLocks noRot="1" noChangeAspect="1" noMove="1" noResize="1" noEditPoints="1" noAdjustHandles="1" noChangeArrowheads="1" noChangeShapeType="1" noTextEdit="1"/>
              </p:cNvSpPr>
              <p:nvPr/>
            </p:nvSpPr>
            <p:spPr>
              <a:xfrm>
                <a:off x="5398318" y="5616808"/>
                <a:ext cx="959854" cy="365421"/>
              </a:xfrm>
              <a:prstGeom prst="rect">
                <a:avLst/>
              </a:prstGeom>
              <a:blipFill rotWithShape="0">
                <a:blip r:embed="rId3"/>
                <a:stretch>
                  <a:fillRect l="-6369" r="-8917" b="-1667"/>
                </a:stretch>
              </a:blipFill>
            </p:spPr>
            <p:txBody>
              <a:bodyPr/>
              <a:lstStyle/>
              <a:p>
                <a:r>
                  <a:rPr lang="en-US">
                    <a:noFill/>
                  </a:rPr>
                  <a:t> </a:t>
                </a:r>
              </a:p>
            </p:txBody>
          </p:sp>
        </mc:Fallback>
      </mc:AlternateContent>
      <p:sp>
        <p:nvSpPr>
          <p:cNvPr id="107" name="TextBox 106"/>
          <p:cNvSpPr txBox="1"/>
          <p:nvPr/>
        </p:nvSpPr>
        <p:spPr>
          <a:xfrm>
            <a:off x="215076" y="5680336"/>
            <a:ext cx="3198311" cy="369332"/>
          </a:xfrm>
          <a:prstGeom prst="rect">
            <a:avLst/>
          </a:prstGeom>
          <a:noFill/>
        </p:spPr>
        <p:txBody>
          <a:bodyPr wrap="none" rtlCol="0">
            <a:spAutoFit/>
          </a:bodyPr>
          <a:lstStyle/>
          <a:p>
            <a:r>
              <a:rPr lang="en-US" dirty="0" smtClean="0"/>
              <a:t>After some hairy calculations,</a:t>
            </a:r>
            <a:endParaRPr lang="en-US" dirty="0"/>
          </a:p>
        </p:txBody>
      </p:sp>
    </p:spTree>
    <p:extLst>
      <p:ext uri="{BB962C8B-B14F-4D97-AF65-F5344CB8AC3E}">
        <p14:creationId xmlns:p14="http://schemas.microsoft.com/office/powerpoint/2010/main" val="1345232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Circuit</a:t>
            </a:r>
            <a:endParaRPr lang="en-US" dirty="0"/>
          </a:p>
        </p:txBody>
      </p:sp>
      <p:sp>
        <p:nvSpPr>
          <p:cNvPr id="5" name="Oval 4"/>
          <p:cNvSpPr/>
          <p:nvPr/>
        </p:nvSpPr>
        <p:spPr bwMode="auto">
          <a:xfrm>
            <a:off x="986108"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t>⋁</a:t>
            </a:r>
            <a:endParaRPr lang="en-US" b="1" dirty="0"/>
          </a:p>
        </p:txBody>
      </p:sp>
      <p:cxnSp>
        <p:nvCxnSpPr>
          <p:cNvPr id="9" name="Straight Connector 8"/>
          <p:cNvCxnSpPr/>
          <p:nvPr/>
        </p:nvCxnSpPr>
        <p:spPr bwMode="auto">
          <a:xfrm flipV="1">
            <a:off x="916068" y="3255188"/>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H="1" flipV="1">
            <a:off x="1216824" y="3258418"/>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13" name="TextBox 12"/>
          <p:cNvSpPr txBox="1"/>
          <p:nvPr/>
        </p:nvSpPr>
        <p:spPr>
          <a:xfrm>
            <a:off x="1066783" y="3686944"/>
            <a:ext cx="300082" cy="369332"/>
          </a:xfrm>
          <a:prstGeom prst="rect">
            <a:avLst/>
          </a:prstGeom>
          <a:noFill/>
        </p:spPr>
        <p:txBody>
          <a:bodyPr wrap="none" rtlCol="0">
            <a:spAutoFit/>
          </a:bodyPr>
          <a:lstStyle/>
          <a:p>
            <a:r>
              <a:rPr lang="en-US" dirty="0"/>
              <a:t>c</a:t>
            </a:r>
          </a:p>
        </p:txBody>
      </p:sp>
      <p:cxnSp>
        <p:nvCxnSpPr>
          <p:cNvPr id="14" name="Straight Arrow Connector 13"/>
          <p:cNvCxnSpPr/>
          <p:nvPr/>
        </p:nvCxnSpPr>
        <p:spPr bwMode="auto">
          <a:xfrm flipH="1">
            <a:off x="874481" y="3871610"/>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5" name="Straight Arrow Connector 14"/>
          <p:cNvCxnSpPr/>
          <p:nvPr/>
        </p:nvCxnSpPr>
        <p:spPr bwMode="auto">
          <a:xfrm>
            <a:off x="1325952" y="3871610"/>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9" name="Oval 18"/>
          <p:cNvSpPr/>
          <p:nvPr/>
        </p:nvSpPr>
        <p:spPr bwMode="auto">
          <a:xfrm>
            <a:off x="1976711" y="2064130"/>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t>
            </a:r>
            <a:endParaRPr kumimoji="0" lang="en-US" sz="1800" b="1" i="0" u="none" strike="noStrike" cap="none" normalizeH="0" baseline="0" dirty="0" smtClean="0">
              <a:ln>
                <a:noFill/>
              </a:ln>
              <a:solidFill>
                <a:schemeClr val="tx1"/>
              </a:solidFill>
              <a:effectLst/>
              <a:latin typeface="Arial" charset="0"/>
            </a:endParaRPr>
          </a:p>
        </p:txBody>
      </p:sp>
      <p:cxnSp>
        <p:nvCxnSpPr>
          <p:cNvPr id="20" name="Straight Connector 19"/>
          <p:cNvCxnSpPr>
            <a:stCxn id="5" idx="0"/>
          </p:cNvCxnSpPr>
          <p:nvPr/>
        </p:nvCxnSpPr>
        <p:spPr bwMode="auto">
          <a:xfrm flipV="1">
            <a:off x="1211347" y="2534777"/>
            <a:ext cx="99060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41" name="Oval 40"/>
          <p:cNvSpPr/>
          <p:nvPr/>
        </p:nvSpPr>
        <p:spPr bwMode="auto">
          <a:xfrm>
            <a:off x="3051994" y="2785787"/>
            <a:ext cx="450477" cy="470647"/>
          </a:xfrm>
          <a:prstGeom prst="ellipse">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smtClean="0"/>
              <a:t>⋁</a:t>
            </a:r>
            <a:endParaRPr lang="en-US" b="1" dirty="0"/>
          </a:p>
        </p:txBody>
      </p:sp>
      <p:cxnSp>
        <p:nvCxnSpPr>
          <p:cNvPr id="55" name="Straight Connector 54"/>
          <p:cNvCxnSpPr>
            <a:stCxn id="41" idx="0"/>
            <a:endCxn id="19" idx="4"/>
          </p:cNvCxnSpPr>
          <p:nvPr/>
        </p:nvCxnSpPr>
        <p:spPr bwMode="auto">
          <a:xfrm flipH="1" flipV="1">
            <a:off x="2201950" y="2534777"/>
            <a:ext cx="1075283" cy="251010"/>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58" name="TextBox 57"/>
          <p:cNvSpPr txBox="1"/>
          <p:nvPr/>
        </p:nvSpPr>
        <p:spPr>
          <a:xfrm>
            <a:off x="2003606" y="2759982"/>
            <a:ext cx="457206" cy="369332"/>
          </a:xfrm>
          <a:prstGeom prst="rect">
            <a:avLst/>
          </a:prstGeom>
          <a:noFill/>
        </p:spPr>
        <p:txBody>
          <a:bodyPr wrap="square" rtlCol="0">
            <a:spAutoFit/>
          </a:bodyPr>
          <a:lstStyle/>
          <a:p>
            <a:r>
              <a:rPr lang="is-IS" smtClean="0"/>
              <a:t>…</a:t>
            </a:r>
            <a:endParaRPr lang="en-US" dirty="0"/>
          </a:p>
        </p:txBody>
      </p:sp>
      <p:sp>
        <p:nvSpPr>
          <p:cNvPr id="61" name="TextBox 60"/>
          <p:cNvSpPr txBox="1"/>
          <p:nvPr/>
        </p:nvSpPr>
        <p:spPr>
          <a:xfrm>
            <a:off x="986108" y="3320842"/>
            <a:ext cx="457206" cy="369332"/>
          </a:xfrm>
          <a:prstGeom prst="rect">
            <a:avLst/>
          </a:prstGeom>
          <a:noFill/>
        </p:spPr>
        <p:txBody>
          <a:bodyPr wrap="square" rtlCol="0">
            <a:spAutoFit/>
          </a:bodyPr>
          <a:lstStyle/>
          <a:p>
            <a:r>
              <a:rPr lang="is-IS" smtClean="0"/>
              <a:t>…</a:t>
            </a:r>
            <a:endParaRPr lang="en-US" dirty="0"/>
          </a:p>
        </p:txBody>
      </p:sp>
      <p:sp>
        <p:nvSpPr>
          <p:cNvPr id="105" name="Rectangle 104"/>
          <p:cNvSpPr/>
          <p:nvPr/>
        </p:nvSpPr>
        <p:spPr bwMode="auto">
          <a:xfrm>
            <a:off x="754601" y="4457807"/>
            <a:ext cx="3003843" cy="1223576"/>
          </a:xfrm>
          <a:prstGeom prst="rect">
            <a:avLst/>
          </a:prstGeom>
          <a:solidFill>
            <a:srgbClr val="FFCCCC"/>
          </a:solidFill>
          <a:ln w="12700" cap="flat" cmpd="sng" algn="ctr">
            <a:solidFill>
              <a:srgbClr val="FFB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000" u="sng" dirty="0" smtClean="0"/>
          </a:p>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 variables left:</a:t>
            </a:r>
            <a:r>
              <a:rPr lang="en-US" dirty="0" smtClean="0"/>
              <a:t> </a:t>
            </a:r>
            <a:endParaRPr lang="en-US" dirty="0"/>
          </a:p>
          <a:p>
            <a:pPr marL="0" marR="0" indent="0" algn="l" defTabSz="914400" rtl="0" eaLnBrk="1" fontAlgn="base" latinLnBrk="0" hangingPunct="1">
              <a:lnSpc>
                <a:spcPct val="100000"/>
              </a:lnSpc>
              <a:spcBef>
                <a:spcPct val="0"/>
              </a:spcBef>
              <a:spcAft>
                <a:spcPct val="0"/>
              </a:spcAft>
              <a:buClrTx/>
              <a:buSzTx/>
              <a:buFontTx/>
              <a:buNone/>
              <a:tabLst/>
            </a:pPr>
            <a:r>
              <a:rPr lang="en-US" u="sng" dirty="0"/>
              <a:t>d</a:t>
            </a:r>
            <a:r>
              <a:rPr lang="en-US" u="sng" dirty="0" smtClean="0"/>
              <a:t>epth:</a:t>
            </a:r>
            <a:r>
              <a:rPr lang="en-US" dirty="0" smtClean="0"/>
              <a:t>		</a:t>
            </a:r>
            <a:r>
              <a:rPr lang="en-US" dirty="0"/>
              <a:t> </a:t>
            </a:r>
            <a:r>
              <a:rPr lang="en-US" dirty="0" smtClean="0"/>
              <a:t>   2</a:t>
            </a:r>
            <a:endParaRPr lang="en-US" u="sng" dirty="0" smtClean="0"/>
          </a:p>
          <a:p>
            <a:pPr marL="0" marR="0" indent="0" algn="l" defTabSz="914400" rtl="0" eaLnBrk="1" fontAlgn="base" latinLnBrk="0" hangingPunct="1">
              <a:lnSpc>
                <a:spcPct val="100000"/>
              </a:lnSpc>
              <a:spcBef>
                <a:spcPct val="0"/>
              </a:spcBef>
              <a:spcAft>
                <a:spcPct val="0"/>
              </a:spcAft>
              <a:buClrTx/>
              <a:buSzTx/>
              <a:buFontTx/>
              <a:buNone/>
              <a:tabLst/>
            </a:pPr>
            <a:r>
              <a:rPr lang="en-US" u="sng" dirty="0" smtClean="0"/>
              <a:t>fan-in:</a:t>
            </a:r>
            <a:r>
              <a:rPr lang="en-US" dirty="0" smtClean="0"/>
              <a:t>	         c = 10b2</a:t>
            </a:r>
            <a:r>
              <a:rPr lang="en-US" baseline="30000" dirty="0" smtClean="0"/>
              <a:t>d-2</a:t>
            </a:r>
            <a:endParaRPr lang="en-US" i="1" u="sng" dirty="0" smtClean="0">
              <a:solidFill>
                <a:schemeClr val="bg1">
                  <a:lumMod val="50000"/>
                </a:schemeClr>
              </a:solidFill>
            </a:endParaRPr>
          </a:p>
        </p:txBody>
      </p:sp>
      <mc:AlternateContent xmlns:mc="http://schemas.openxmlformats.org/markup-compatibility/2006" xmlns:a14="http://schemas.microsoft.com/office/drawing/2010/main">
        <mc:Choice Requires="a14">
          <p:sp>
            <p:nvSpPr>
              <p:cNvPr id="106" name="TextBox 105"/>
              <p:cNvSpPr txBox="1"/>
              <p:nvPr/>
            </p:nvSpPr>
            <p:spPr>
              <a:xfrm>
                <a:off x="2504830" y="4578353"/>
                <a:ext cx="959854" cy="3654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latin typeface="Cambria Math" charset="0"/>
                            </a:rPr>
                          </m:ctrlPr>
                        </m:sSupPr>
                        <m:e>
                          <m:r>
                            <a:rPr lang="en-US" sz="2000" b="1" i="1" smtClean="0">
                              <a:latin typeface="Cambria Math" charset="0"/>
                            </a:rPr>
                            <m:t>𝒏</m:t>
                          </m:r>
                        </m:e>
                        <m:sup>
                          <m:r>
                            <a:rPr lang="en-US" sz="2000" b="1" i="1" smtClean="0">
                              <a:latin typeface="Cambria Math" charset="0"/>
                            </a:rPr>
                            <m:t>𝟏</m:t>
                          </m:r>
                          <m:r>
                            <a:rPr lang="en-US" sz="2000" b="1" i="1" smtClean="0">
                              <a:latin typeface="Cambria Math" charset="0"/>
                            </a:rPr>
                            <m:t>/</m:t>
                          </m:r>
                          <m:sSup>
                            <m:sSupPr>
                              <m:ctrlPr>
                                <a:rPr lang="en-US" sz="2000" b="1" i="1" smtClean="0">
                                  <a:latin typeface="Cambria Math" charset="0"/>
                                </a:rPr>
                              </m:ctrlPr>
                            </m:sSupPr>
                            <m:e>
                              <m:r>
                                <a:rPr lang="en-US" sz="2000" b="1" i="1" smtClean="0">
                                  <a:latin typeface="Cambria Math" charset="0"/>
                                </a:rPr>
                                <m:t>(</m:t>
                              </m:r>
                              <m:r>
                                <a:rPr lang="en-US" sz="2000" b="1" i="1" smtClean="0">
                                  <a:latin typeface="Cambria Math" charset="0"/>
                                </a:rPr>
                                <m:t>𝟐</m:t>
                              </m:r>
                            </m:e>
                            <m:sup>
                              <m:r>
                                <a:rPr lang="en-US" sz="2000" b="1" i="1" smtClean="0">
                                  <a:latin typeface="Cambria Math" charset="0"/>
                                </a:rPr>
                                <m:t>𝒅</m:t>
                              </m:r>
                              <m:r>
                                <a:rPr lang="en-US" sz="2000" b="1" i="1" smtClean="0">
                                  <a:latin typeface="Cambria Math" charset="0"/>
                                </a:rPr>
                                <m:t>−</m:t>
                              </m:r>
                              <m:r>
                                <a:rPr lang="en-US" sz="2000" b="1" i="1" smtClean="0">
                                  <a:latin typeface="Cambria Math" charset="0"/>
                                </a:rPr>
                                <m:t>𝟐</m:t>
                              </m:r>
                            </m:sup>
                          </m:sSup>
                          <m:r>
                            <a:rPr lang="en-US" sz="2000" b="1" i="1" smtClean="0">
                              <a:latin typeface="Cambria Math" charset="0"/>
                            </a:rPr>
                            <m:t>)</m:t>
                          </m:r>
                        </m:sup>
                      </m:sSup>
                    </m:oMath>
                  </m:oMathPara>
                </a14:m>
                <a:endParaRPr lang="en-US" b="1" dirty="0"/>
              </a:p>
            </p:txBody>
          </p:sp>
        </mc:Choice>
        <mc:Fallback xmlns="">
          <p:sp>
            <p:nvSpPr>
              <p:cNvPr id="106" name="TextBox 105"/>
              <p:cNvSpPr txBox="1">
                <a:spLocks noRot="1" noChangeAspect="1" noMove="1" noResize="1" noEditPoints="1" noAdjustHandles="1" noChangeArrowheads="1" noChangeShapeType="1" noTextEdit="1"/>
              </p:cNvSpPr>
              <p:nvPr/>
            </p:nvSpPr>
            <p:spPr>
              <a:xfrm>
                <a:off x="2504830" y="4578353"/>
                <a:ext cx="959854" cy="365421"/>
              </a:xfrm>
              <a:prstGeom prst="rect">
                <a:avLst/>
              </a:prstGeom>
              <a:blipFill rotWithShape="0">
                <a:blip r:embed="rId3"/>
                <a:stretch>
                  <a:fillRect l="-6369" r="-8917" b="-1667"/>
                </a:stretch>
              </a:blipFill>
            </p:spPr>
            <p:txBody>
              <a:bodyPr/>
              <a:lstStyle/>
              <a:p>
                <a:r>
                  <a:rPr lang="en-US">
                    <a:noFill/>
                  </a:rPr>
                  <a:t> </a:t>
                </a:r>
              </a:p>
            </p:txBody>
          </p:sp>
        </mc:Fallback>
      </mc:AlternateContent>
      <p:cxnSp>
        <p:nvCxnSpPr>
          <p:cNvPr id="88" name="Straight Connector 87"/>
          <p:cNvCxnSpPr/>
          <p:nvPr/>
        </p:nvCxnSpPr>
        <p:spPr bwMode="auto">
          <a:xfrm flipV="1">
            <a:off x="2981954" y="325669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cxnSp>
        <p:nvCxnSpPr>
          <p:cNvPr id="91" name="Straight Connector 90"/>
          <p:cNvCxnSpPr/>
          <p:nvPr/>
        </p:nvCxnSpPr>
        <p:spPr bwMode="auto">
          <a:xfrm flipH="1" flipV="1">
            <a:off x="3282710" y="3259921"/>
            <a:ext cx="301430" cy="358591"/>
          </a:xfrm>
          <a:prstGeom prst="line">
            <a:avLst/>
          </a:prstGeom>
          <a:solidFill>
            <a:schemeClr val="accent1"/>
          </a:solidFill>
          <a:ln w="12700" cap="flat" cmpd="sng" algn="ctr">
            <a:solidFill>
              <a:srgbClr val="C00000"/>
            </a:solidFill>
            <a:prstDash val="solid"/>
            <a:round/>
            <a:headEnd type="none" w="med" len="med"/>
            <a:tailEnd type="none" w="med" len="med"/>
          </a:ln>
          <a:effectLst/>
        </p:spPr>
      </p:cxnSp>
      <p:sp>
        <p:nvSpPr>
          <p:cNvPr id="99" name="TextBox 98"/>
          <p:cNvSpPr txBox="1"/>
          <p:nvPr/>
        </p:nvSpPr>
        <p:spPr>
          <a:xfrm>
            <a:off x="3132669" y="3688447"/>
            <a:ext cx="300082" cy="369332"/>
          </a:xfrm>
          <a:prstGeom prst="rect">
            <a:avLst/>
          </a:prstGeom>
          <a:noFill/>
        </p:spPr>
        <p:txBody>
          <a:bodyPr wrap="none" rtlCol="0">
            <a:spAutoFit/>
          </a:bodyPr>
          <a:lstStyle/>
          <a:p>
            <a:r>
              <a:rPr lang="en-US" dirty="0" smtClean="0"/>
              <a:t>c</a:t>
            </a:r>
            <a:endParaRPr lang="en-US" dirty="0"/>
          </a:p>
        </p:txBody>
      </p:sp>
      <p:cxnSp>
        <p:nvCxnSpPr>
          <p:cNvPr id="108" name="Straight Arrow Connector 107"/>
          <p:cNvCxnSpPr/>
          <p:nvPr/>
        </p:nvCxnSpPr>
        <p:spPr bwMode="auto">
          <a:xfrm flipH="1">
            <a:off x="2940367" y="387311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cxnSp>
        <p:nvCxnSpPr>
          <p:cNvPr id="109" name="Straight Arrow Connector 108"/>
          <p:cNvCxnSpPr/>
          <p:nvPr/>
        </p:nvCxnSpPr>
        <p:spPr bwMode="auto">
          <a:xfrm>
            <a:off x="3391838" y="3873113"/>
            <a:ext cx="192302" cy="0"/>
          </a:xfrm>
          <a:prstGeom prst="straightConnector1">
            <a:avLst/>
          </a:prstGeom>
          <a:solidFill>
            <a:schemeClr val="accent1"/>
          </a:solidFill>
          <a:ln w="12700" cap="flat" cmpd="sng" algn="ctr">
            <a:solidFill>
              <a:srgbClr val="008080"/>
            </a:solidFill>
            <a:prstDash val="solid"/>
            <a:round/>
            <a:headEnd type="none" w="med" len="med"/>
            <a:tailEnd type="triangle"/>
          </a:ln>
          <a:effectLst/>
        </p:spPr>
      </p:cxnSp>
      <p:sp>
        <p:nvSpPr>
          <p:cNvPr id="110" name="TextBox 109"/>
          <p:cNvSpPr txBox="1"/>
          <p:nvPr/>
        </p:nvSpPr>
        <p:spPr>
          <a:xfrm>
            <a:off x="3051994" y="3322345"/>
            <a:ext cx="457206" cy="369332"/>
          </a:xfrm>
          <a:prstGeom prst="rect">
            <a:avLst/>
          </a:prstGeom>
          <a:noFill/>
        </p:spPr>
        <p:txBody>
          <a:bodyPr wrap="square" rtlCol="0">
            <a:spAutoFit/>
          </a:bodyPr>
          <a:lstStyle/>
          <a:p>
            <a:r>
              <a:rPr lang="is-IS" smtClean="0"/>
              <a:t>…</a:t>
            </a:r>
            <a:endParaRPr lang="en-US" dirty="0"/>
          </a:p>
        </p:txBody>
      </p:sp>
      <p:sp>
        <p:nvSpPr>
          <p:cNvPr id="111" name="Rectangle 110"/>
          <p:cNvSpPr/>
          <p:nvPr/>
        </p:nvSpPr>
        <p:spPr bwMode="auto">
          <a:xfrm>
            <a:off x="4219901" y="1438835"/>
            <a:ext cx="4856864" cy="5358653"/>
          </a:xfrm>
          <a:prstGeom prst="rect">
            <a:avLst/>
          </a:prstGeom>
          <a:solidFill>
            <a:srgbClr val="CCFFCC"/>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T</a:t>
            </a:r>
            <a:r>
              <a:rPr kumimoji="0" lang="en-US" sz="1800" b="0" i="0" u="none" strike="noStrike" cap="none" normalizeH="0" baseline="0" dirty="0" smtClean="0">
                <a:ln>
                  <a:noFill/>
                </a:ln>
                <a:solidFill>
                  <a:schemeClr val="tx1"/>
                </a:solidFill>
                <a:effectLst/>
                <a:latin typeface="Arial" charset="0"/>
              </a:rPr>
              <a:t>urn any</a:t>
            </a:r>
            <a:r>
              <a:rPr kumimoji="0" lang="en-US" sz="1800" b="0" i="0" u="none" strike="noStrike" cap="none" normalizeH="0" dirty="0" smtClean="0">
                <a:ln>
                  <a:noFill/>
                </a:ln>
                <a:solidFill>
                  <a:schemeClr val="tx1"/>
                </a:solidFill>
                <a:effectLst/>
                <a:latin typeface="Arial" charset="0"/>
              </a:rPr>
              <a:t> circuit family in AC</a:t>
            </a:r>
            <a:r>
              <a:rPr kumimoji="0" lang="en-US" sz="1800" b="0" i="0" u="none" strike="noStrike" cap="none" normalizeH="0" baseline="30000" dirty="0" smtClean="0">
                <a:ln>
                  <a:noFill/>
                </a:ln>
                <a:solidFill>
                  <a:schemeClr val="tx1"/>
                </a:solidFill>
                <a:effectLst/>
                <a:latin typeface="Arial" charset="0"/>
              </a:rPr>
              <a:t>0</a:t>
            </a:r>
            <a:r>
              <a:rPr kumimoji="0" lang="en-US" sz="1800" b="0" i="0" u="none" strike="noStrike" cap="none" normalizeH="0" dirty="0" smtClean="0">
                <a:ln>
                  <a:noFill/>
                </a:ln>
                <a:solidFill>
                  <a:schemeClr val="tx1"/>
                </a:solidFill>
                <a:effectLst/>
                <a:latin typeface="Arial" charset="0"/>
              </a:rPr>
              <a:t> into 2-layer</a:t>
            </a:r>
          </a:p>
          <a:p>
            <a:pPr marL="0" marR="0" indent="0" algn="l" defTabSz="914400" rtl="0" eaLnBrk="1" fontAlgn="base" latinLnBrk="0" hangingPunct="1">
              <a:lnSpc>
                <a:spcPct val="100000"/>
              </a:lnSpc>
              <a:spcBef>
                <a:spcPct val="0"/>
              </a:spcBef>
              <a:spcAft>
                <a:spcPct val="0"/>
              </a:spcAft>
              <a:buClrTx/>
              <a:buSzTx/>
              <a:buFontTx/>
              <a:buNone/>
              <a:tabLst/>
            </a:pPr>
            <a:endParaRPr lang="en-US" baseline="0" dirty="0"/>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If n large, #</a:t>
            </a:r>
            <a:r>
              <a:rPr lang="en-US" dirty="0" err="1" smtClean="0"/>
              <a:t>vars</a:t>
            </a:r>
            <a:r>
              <a:rPr lang="en-US" dirty="0" smtClean="0"/>
              <a:t> &gt;&gt; fan-in</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Fix c </a:t>
            </a:r>
            <a:r>
              <a:rPr kumimoji="0" lang="en-US" sz="1800" b="0" i="0" u="none" strike="noStrike" cap="none" normalizeH="0" baseline="0" dirty="0" err="1" smtClean="0">
                <a:ln>
                  <a:noFill/>
                </a:ln>
                <a:solidFill>
                  <a:schemeClr val="tx1"/>
                </a:solidFill>
                <a:effectLst/>
                <a:latin typeface="Arial" charset="0"/>
              </a:rPr>
              <a:t>vars</a:t>
            </a:r>
            <a:r>
              <a:rPr kumimoji="0" lang="en-US" sz="1800" b="0" i="0" u="none" strike="noStrike" cap="none" normalizeH="0" baseline="0" dirty="0" smtClean="0">
                <a:ln>
                  <a:noFill/>
                </a:ln>
                <a:solidFill>
                  <a:schemeClr val="tx1"/>
                </a:solidFill>
                <a:effectLst/>
                <a:latin typeface="Arial" charset="0"/>
              </a:rPr>
              <a:t>, make output constant</a:t>
            </a:r>
            <a:r>
              <a:rPr kumimoji="0" lang="en-US" sz="1800" b="0" i="0" u="none" strike="noStrike" cap="none" normalizeH="0" dirty="0" smtClean="0">
                <a:ln>
                  <a:noFill/>
                </a:ln>
                <a:solidFill>
                  <a:schemeClr val="tx1"/>
                </a:solidFill>
                <a:effectLst/>
                <a:latin typeface="Arial" charset="0"/>
              </a:rPr>
              <a:t> = 0</a:t>
            </a: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Now take </a:t>
            </a:r>
            <a:r>
              <a:rPr lang="en-US" b="1" dirty="0" smtClean="0"/>
              <a:t>f </a:t>
            </a:r>
            <a:r>
              <a:rPr lang="en-US" dirty="0" smtClean="0"/>
              <a:t>= parity(x</a:t>
            </a:r>
            <a:r>
              <a:rPr lang="en-US" baseline="-25000" dirty="0" smtClean="0"/>
              <a:t>1</a:t>
            </a:r>
            <a:r>
              <a:rPr lang="en-US" dirty="0" smtClean="0"/>
              <a:t>, </a:t>
            </a:r>
            <a:r>
              <a:rPr lang="is-IS" dirty="0" smtClean="0"/>
              <a:t>…, x</a:t>
            </a:r>
            <a:r>
              <a:rPr lang="is-IS" baseline="-25000" dirty="0" smtClean="0"/>
              <a:t>n</a:t>
            </a:r>
            <a:r>
              <a:rPr lang="is-IS" dirty="0" smtClean="0"/>
              <a:t>)</a:t>
            </a:r>
            <a:endParaRPr kumimoji="0" lang="is-IS" sz="18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dirty="0" smtClean="0">
                <a:ln>
                  <a:noFill/>
                </a:ln>
                <a:solidFill>
                  <a:schemeClr val="tx1"/>
                </a:solidFill>
                <a:effectLst/>
                <a:latin typeface="Arial" charset="0"/>
              </a:rPr>
              <a:t>≠ </a:t>
            </a:r>
            <a:r>
              <a:rPr kumimoji="0" lang="en-US" sz="1800" b="0" i="0" u="none" strike="noStrike" cap="none" normalizeH="0" dirty="0" smtClean="0">
                <a:ln>
                  <a:noFill/>
                </a:ln>
                <a:solidFill>
                  <a:schemeClr val="tx1"/>
                </a:solidFill>
                <a:effectLst/>
                <a:latin typeface="Arial" charset="0"/>
              </a:rPr>
              <a:t>constant by fixing any s &lt; n variables</a:t>
            </a:r>
          </a:p>
          <a:p>
            <a:pPr marL="0" marR="0" indent="0" algn="l" defTabSz="914400" rtl="0" eaLnBrk="1" fontAlgn="base" latinLnBrk="0" hangingPunct="1">
              <a:lnSpc>
                <a:spcPct val="100000"/>
              </a:lnSpc>
              <a:spcBef>
                <a:spcPct val="0"/>
              </a:spcBef>
              <a:spcAft>
                <a:spcPct val="0"/>
              </a:spcAft>
              <a:buClrTx/>
              <a:buSzTx/>
              <a:buFontTx/>
              <a:buNone/>
              <a:tabLst/>
            </a:pPr>
            <a:endParaRPr lang="en-US" baseline="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dirty="0" smtClean="0">
                <a:ln>
                  <a:noFill/>
                </a:ln>
                <a:solidFill>
                  <a:schemeClr val="tx1"/>
                </a:solidFill>
                <a:effectLst/>
                <a:latin typeface="Arial" charset="0"/>
              </a:rPr>
              <a:t>Therefore, </a:t>
            </a:r>
            <a:r>
              <a:rPr kumimoji="0" lang="en-US" sz="2400" b="1" i="0" u="none" strike="noStrike" cap="none" normalizeH="0" dirty="0" smtClean="0">
                <a:ln>
                  <a:noFill/>
                </a:ln>
                <a:solidFill>
                  <a:schemeClr val="tx1"/>
                </a:solidFill>
                <a:effectLst/>
                <a:latin typeface="Arial" charset="0"/>
              </a:rPr>
              <a:t>f</a:t>
            </a:r>
            <a:r>
              <a:rPr kumimoji="0" lang="en-US" sz="2400" i="0" u="none" strike="noStrike" cap="none" normalizeH="0" dirty="0" smtClean="0">
                <a:ln>
                  <a:noFill/>
                </a:ln>
                <a:solidFill>
                  <a:schemeClr val="tx1"/>
                </a:solidFill>
                <a:effectLst/>
                <a:latin typeface="Arial" charset="0"/>
              </a:rPr>
              <a:t> </a:t>
            </a:r>
            <a:r>
              <a:rPr kumimoji="0" lang="en-US" sz="2400" b="1" i="0" u="none" strike="noStrike" cap="none" normalizeH="0" dirty="0" smtClean="0">
                <a:ln>
                  <a:noFill/>
                </a:ln>
                <a:solidFill>
                  <a:schemeClr val="tx1"/>
                </a:solidFill>
                <a:effectLst/>
                <a:latin typeface="Arial" charset="0"/>
              </a:rPr>
              <a:t>∉</a:t>
            </a:r>
            <a:r>
              <a:rPr kumimoji="0" lang="en-US" sz="2400" i="0" u="none" strike="noStrike" cap="none" normalizeH="0" dirty="0" smtClean="0">
                <a:ln>
                  <a:noFill/>
                </a:ln>
                <a:solidFill>
                  <a:schemeClr val="tx1"/>
                </a:solidFill>
                <a:effectLst/>
                <a:latin typeface="Arial" charset="0"/>
              </a:rPr>
              <a:t> AC</a:t>
            </a:r>
            <a:r>
              <a:rPr kumimoji="0" lang="en-US" sz="2400" i="0" u="none" strike="noStrike" cap="none" normalizeH="0" baseline="30000" dirty="0" smtClean="0">
                <a:ln>
                  <a:noFill/>
                </a:ln>
                <a:solidFill>
                  <a:schemeClr val="tx1"/>
                </a:solidFill>
                <a:effectLst/>
                <a:latin typeface="Arial" charset="0"/>
              </a:rPr>
              <a:t>0</a:t>
            </a:r>
          </a:p>
          <a:p>
            <a:pPr marL="0" marR="0" indent="0" algn="l" defTabSz="914400" rtl="0" eaLnBrk="1" fontAlgn="base" latinLnBrk="0" hangingPunct="1">
              <a:lnSpc>
                <a:spcPct val="100000"/>
              </a:lnSpc>
              <a:spcBef>
                <a:spcPct val="0"/>
              </a:spcBef>
              <a:spcAft>
                <a:spcPct val="0"/>
              </a:spcAft>
              <a:buClrTx/>
              <a:buSzTx/>
              <a:buFontTx/>
              <a:buNone/>
              <a:tabLst/>
            </a:pPr>
            <a:endParaRPr lang="en-US" b="0" baseline="30000" dirty="0"/>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A “shallow” ML method cannot compute parity unless exponential # features</a:t>
            </a:r>
          </a:p>
          <a:p>
            <a:pPr marL="0" marR="0" indent="0" algn="l" defTabSz="914400" rtl="0" eaLnBrk="1" fontAlgn="base" latinLnBrk="0" hangingPunct="1">
              <a:lnSpc>
                <a:spcPct val="100000"/>
              </a:lnSpc>
              <a:spcBef>
                <a:spcPct val="0"/>
              </a:spcBef>
              <a:spcAft>
                <a:spcPct val="0"/>
              </a:spcAft>
              <a:buClrTx/>
              <a:buSzTx/>
              <a:buFontTx/>
              <a:buNone/>
              <a:tabLst/>
            </a:pPr>
            <a:endParaRPr lang="en-US" dirty="0"/>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How about HMM, K states?  N layers, each layer receives log K bits from previous layer. Can do parity, but limited to simple functions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cap="none" normalizeH="0" dirty="0" smtClean="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smtClean="0"/>
              <a:t>Shallow ML seems unable to replace general algorithms</a:t>
            </a:r>
            <a:endParaRPr kumimoji="0" lang="en-US" sz="1800" b="0" i="0" u="none" cap="none" normalizeH="0" dirty="0">
              <a:ln>
                <a:noFill/>
              </a:ln>
              <a:solidFill>
                <a:schemeClr val="tx1"/>
              </a:solidFill>
              <a:effectLst/>
              <a:latin typeface="Arial" charset="0"/>
            </a:endParaRPr>
          </a:p>
        </p:txBody>
      </p:sp>
    </p:spTree>
    <p:extLst>
      <p:ext uri="{BB962C8B-B14F-4D97-AF65-F5344CB8AC3E}">
        <p14:creationId xmlns:p14="http://schemas.microsoft.com/office/powerpoint/2010/main" val="12110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dissolve">
                                      <p:cBhvr>
                                        <p:cTn id="7" dur="500"/>
                                        <p:tgtEl>
                                          <p:spTgt spid="1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1">
                                            <p:txEl>
                                              <p:pRg st="2" end="2"/>
                                            </p:txEl>
                                          </p:spTgt>
                                        </p:tgtEl>
                                        <p:attrNameLst>
                                          <p:attrName>style.visibility</p:attrName>
                                        </p:attrNameLst>
                                      </p:cBhvr>
                                      <p:to>
                                        <p:strVal val="visible"/>
                                      </p:to>
                                    </p:set>
                                    <p:animEffect transition="in" filter="dissolve">
                                      <p:cBhvr>
                                        <p:cTn id="10" dur="500"/>
                                        <p:tgtEl>
                                          <p:spTgt spid="1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1">
                                            <p:txEl>
                                              <p:pRg st="3" end="3"/>
                                            </p:txEl>
                                          </p:spTgt>
                                        </p:tgtEl>
                                        <p:attrNameLst>
                                          <p:attrName>style.visibility</p:attrName>
                                        </p:attrNameLst>
                                      </p:cBhvr>
                                      <p:to>
                                        <p:strVal val="visible"/>
                                      </p:to>
                                    </p:set>
                                    <p:animEffect transition="in" filter="dissolve">
                                      <p:cBhvr>
                                        <p:cTn id="13" dur="500"/>
                                        <p:tgtEl>
                                          <p:spTgt spid="11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1">
                                            <p:txEl>
                                              <p:pRg st="5" end="5"/>
                                            </p:txEl>
                                          </p:spTgt>
                                        </p:tgtEl>
                                        <p:attrNameLst>
                                          <p:attrName>style.visibility</p:attrName>
                                        </p:attrNameLst>
                                      </p:cBhvr>
                                      <p:to>
                                        <p:strVal val="visible"/>
                                      </p:to>
                                    </p:set>
                                    <p:animEffect transition="in" filter="dissolve">
                                      <p:cBhvr>
                                        <p:cTn id="18" dur="500"/>
                                        <p:tgtEl>
                                          <p:spTgt spid="111">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11">
                                            <p:txEl>
                                              <p:pRg st="6" end="6"/>
                                            </p:txEl>
                                          </p:spTgt>
                                        </p:tgtEl>
                                        <p:attrNameLst>
                                          <p:attrName>style.visibility</p:attrName>
                                        </p:attrNameLst>
                                      </p:cBhvr>
                                      <p:to>
                                        <p:strVal val="visible"/>
                                      </p:to>
                                    </p:set>
                                    <p:animEffect transition="in" filter="dissolve">
                                      <p:cBhvr>
                                        <p:cTn id="21" dur="500"/>
                                        <p:tgtEl>
                                          <p:spTgt spid="111">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11">
                                            <p:txEl>
                                              <p:pRg st="8" end="8"/>
                                            </p:txEl>
                                          </p:spTgt>
                                        </p:tgtEl>
                                        <p:attrNameLst>
                                          <p:attrName>style.visibility</p:attrName>
                                        </p:attrNameLst>
                                      </p:cBhvr>
                                      <p:to>
                                        <p:strVal val="visible"/>
                                      </p:to>
                                    </p:set>
                                    <p:animEffect transition="in" filter="dissolve">
                                      <p:cBhvr>
                                        <p:cTn id="26" dur="500"/>
                                        <p:tgtEl>
                                          <p:spTgt spid="111">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1">
                                            <p:txEl>
                                              <p:pRg st="10" end="10"/>
                                            </p:txEl>
                                          </p:spTgt>
                                        </p:tgtEl>
                                        <p:attrNameLst>
                                          <p:attrName>style.visibility</p:attrName>
                                        </p:attrNameLst>
                                      </p:cBhvr>
                                      <p:to>
                                        <p:strVal val="visible"/>
                                      </p:to>
                                    </p:set>
                                    <p:animEffect transition="in" filter="dissolve">
                                      <p:cBhvr>
                                        <p:cTn id="31" dur="500"/>
                                        <p:tgtEl>
                                          <p:spTgt spid="111">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1">
                                            <p:txEl>
                                              <p:pRg st="12" end="12"/>
                                            </p:txEl>
                                          </p:spTgt>
                                        </p:tgtEl>
                                        <p:attrNameLst>
                                          <p:attrName>style.visibility</p:attrName>
                                        </p:attrNameLst>
                                      </p:cBhvr>
                                      <p:to>
                                        <p:strVal val="visible"/>
                                      </p:to>
                                    </p:set>
                                    <p:animEffect transition="in" filter="dissolve">
                                      <p:cBhvr>
                                        <p:cTn id="36" dur="500"/>
                                        <p:tgtEl>
                                          <p:spTgt spid="111">
                                            <p:txEl>
                                              <p:pRg st="12" end="1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11">
                                            <p:txEl>
                                              <p:pRg st="14" end="14"/>
                                            </p:txEl>
                                          </p:spTgt>
                                        </p:tgtEl>
                                        <p:attrNameLst>
                                          <p:attrName>style.visibility</p:attrName>
                                        </p:attrNameLst>
                                      </p:cBhvr>
                                      <p:to>
                                        <p:strVal val="visible"/>
                                      </p:to>
                                    </p:set>
                                    <p:animEffect transition="in" filter="dissolve">
                                      <p:cBhvr>
                                        <p:cTn id="39" dur="500"/>
                                        <p:tgtEl>
                                          <p:spTgt spid="1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deep learning in biomedicine</a:t>
            </a:r>
            <a:endParaRPr lang="en-US" dirty="0"/>
          </a:p>
        </p:txBody>
      </p:sp>
      <p:sp>
        <p:nvSpPr>
          <p:cNvPr id="3" name="Content Placeholder 2"/>
          <p:cNvSpPr>
            <a:spLocks noGrp="1"/>
          </p:cNvSpPr>
          <p:nvPr>
            <p:ph idx="1"/>
          </p:nvPr>
        </p:nvSpPr>
        <p:spPr>
          <a:xfrm>
            <a:off x="457200" y="1659107"/>
            <a:ext cx="8382000" cy="4910137"/>
          </a:xfrm>
        </p:spPr>
        <p:txBody>
          <a:bodyPr/>
          <a:lstStyle/>
          <a:p>
            <a:endParaRPr lang="en-US" sz="2400" dirty="0" smtClean="0"/>
          </a:p>
          <a:p>
            <a:r>
              <a:rPr lang="en-US" sz="2400" dirty="0" smtClean="0"/>
              <a:t>Transformation of biomedicine into data science</a:t>
            </a:r>
          </a:p>
          <a:p>
            <a:pPr marL="0" indent="0">
              <a:buNone/>
            </a:pPr>
            <a:endParaRPr lang="en-US" sz="2400" dirty="0"/>
          </a:p>
          <a:p>
            <a:r>
              <a:rPr lang="en-US" sz="2400" dirty="0" smtClean="0"/>
              <a:t>The future role of deep learning</a:t>
            </a:r>
          </a:p>
          <a:p>
            <a:pPr marL="0" indent="0">
              <a:buNone/>
            </a:pPr>
            <a:endParaRPr lang="en-US" sz="2400" dirty="0"/>
          </a:p>
          <a:p>
            <a:r>
              <a:rPr lang="en-US" sz="2400" dirty="0" smtClean="0"/>
              <a:t>Why </a:t>
            </a:r>
            <a:r>
              <a:rPr lang="en-US" sz="2400" b="1" i="1" dirty="0" smtClean="0">
                <a:solidFill>
                  <a:srgbClr val="800000"/>
                </a:solidFill>
              </a:rPr>
              <a:t>deep</a:t>
            </a:r>
            <a:r>
              <a:rPr lang="en-US" sz="2400" b="1" dirty="0" smtClean="0">
                <a:solidFill>
                  <a:srgbClr val="800000"/>
                </a:solidFill>
              </a:rPr>
              <a:t> </a:t>
            </a:r>
            <a:r>
              <a:rPr lang="en-US" sz="2400" dirty="0" smtClean="0"/>
              <a:t>learning?</a:t>
            </a:r>
          </a:p>
          <a:p>
            <a:endParaRPr lang="en-US" sz="2400" dirty="0"/>
          </a:p>
          <a:p>
            <a:r>
              <a:rPr lang="en-US" sz="2400" dirty="0" smtClean="0"/>
              <a:t>The biggest obstacle and suggestions to overcome it</a:t>
            </a:r>
            <a:endParaRPr lang="en-US" sz="2400" dirty="0"/>
          </a:p>
        </p:txBody>
      </p:sp>
    </p:spTree>
    <p:extLst>
      <p:ext uri="{BB962C8B-B14F-4D97-AF65-F5344CB8AC3E}">
        <p14:creationId xmlns:p14="http://schemas.microsoft.com/office/powerpoint/2010/main" val="1244529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Biggest Obstacle: wide, free data availability</a:t>
            </a:r>
            <a:endParaRPr lang="en-US" sz="3200" dirty="0"/>
          </a:p>
        </p:txBody>
      </p:sp>
      <p:sp>
        <p:nvSpPr>
          <p:cNvPr id="3" name="Content Placeholder 2"/>
          <p:cNvSpPr>
            <a:spLocks noGrp="1"/>
          </p:cNvSpPr>
          <p:nvPr>
            <p:ph idx="1"/>
          </p:nvPr>
        </p:nvSpPr>
        <p:spPr>
          <a:xfrm>
            <a:off x="457200" y="1562464"/>
            <a:ext cx="8382000" cy="5054457"/>
          </a:xfrm>
        </p:spPr>
        <p:txBody>
          <a:bodyPr/>
          <a:lstStyle/>
          <a:p>
            <a:pPr marL="0" indent="0">
              <a:buNone/>
            </a:pPr>
            <a:r>
              <a:rPr lang="en-US" sz="1800" dirty="0" smtClean="0"/>
              <a:t>Ideal:</a:t>
            </a:r>
          </a:p>
          <a:p>
            <a:r>
              <a:rPr lang="en-US" sz="1600" dirty="0" smtClean="0"/>
              <a:t>Millions of publicly available genomes, medical records, phenotypes, environment </a:t>
            </a:r>
          </a:p>
          <a:p>
            <a:r>
              <a:rPr lang="en-US" sz="1600" dirty="0" smtClean="0"/>
              <a:t>Far-reaching anti data-based discrimination laws; GINA: great start</a:t>
            </a:r>
          </a:p>
          <a:p>
            <a:endParaRPr lang="en-US" sz="1800" dirty="0"/>
          </a:p>
          <a:p>
            <a:pPr marL="0" indent="0">
              <a:buNone/>
            </a:pPr>
            <a:r>
              <a:rPr lang="en-US" sz="1800" dirty="0" smtClean="0"/>
              <a:t>Not ideal:</a:t>
            </a:r>
          </a:p>
          <a:p>
            <a:r>
              <a:rPr lang="en-US" sz="1600" dirty="0" smtClean="0"/>
              <a:t>Data silos in hospitals, health care providers, gov’t, direct-to-consumer companies</a:t>
            </a:r>
          </a:p>
          <a:p>
            <a:r>
              <a:rPr lang="en-US" sz="1600" dirty="0" smtClean="0"/>
              <a:t>Specialized large-scale projects (1000 genomes but  no phenotypes/medical records)</a:t>
            </a:r>
          </a:p>
          <a:p>
            <a:endParaRPr lang="en-US" sz="1800" dirty="0"/>
          </a:p>
          <a:p>
            <a:pPr marL="0" indent="0">
              <a:buNone/>
            </a:pPr>
            <a:r>
              <a:rPr lang="en-US" sz="1800" dirty="0" smtClean="0"/>
              <a:t>What about privacy?</a:t>
            </a:r>
          </a:p>
          <a:p>
            <a:r>
              <a:rPr lang="en-US" sz="1600" dirty="0" smtClean="0"/>
              <a:t>No cancer patient has died yet because of data privacy breach</a:t>
            </a:r>
          </a:p>
          <a:p>
            <a:r>
              <a:rPr lang="en-US" sz="1600" dirty="0" smtClean="0"/>
              <a:t>My Facebook page reveals much more private stuff about me than my genome or medical record</a:t>
            </a:r>
          </a:p>
          <a:p>
            <a:pPr marL="0" indent="0">
              <a:buNone/>
            </a:pPr>
            <a:r>
              <a:rPr lang="en-US" sz="1800" dirty="0" smtClean="0"/>
              <a:t/>
            </a:r>
            <a:br>
              <a:rPr lang="en-US" sz="1800" dirty="0" smtClean="0"/>
            </a:br>
            <a:r>
              <a:rPr lang="en-US" sz="1800" dirty="0" smtClean="0"/>
              <a:t>Let’s make our data public – if 5% of us do, probably enough to solve medicine</a:t>
            </a:r>
          </a:p>
          <a:p>
            <a:r>
              <a:rPr lang="en-US" sz="1600" dirty="0" smtClean="0"/>
              <a:t>Let’s do so without waiting for legislation</a:t>
            </a:r>
          </a:p>
        </p:txBody>
      </p:sp>
      <p:sp>
        <p:nvSpPr>
          <p:cNvPr id="4" name="Oval Callout 3"/>
          <p:cNvSpPr/>
          <p:nvPr/>
        </p:nvSpPr>
        <p:spPr bwMode="auto">
          <a:xfrm>
            <a:off x="3929063" y="1714500"/>
            <a:ext cx="4224337" cy="2204358"/>
          </a:xfrm>
          <a:prstGeom prst="wedgeEllipseCallout">
            <a:avLst/>
          </a:prstGeom>
          <a:solidFill>
            <a:srgbClr val="CCFFCC"/>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latin typeface="Chalkboard" charset="0"/>
                <a:ea typeface="Chalkboard" charset="0"/>
                <a:cs typeface="Chalkboard" charset="0"/>
              </a:rPr>
              <a:t>“I </a:t>
            </a:r>
            <a:r>
              <a:rPr lang="en-US" sz="2000" dirty="0">
                <a:latin typeface="Chalkboard" charset="0"/>
                <a:ea typeface="Chalkboard" charset="0"/>
                <a:cs typeface="Chalkboard" charset="0"/>
              </a:rPr>
              <a:t>don’t want to live in a world where someone else makes the world a better place better </a:t>
            </a:r>
            <a:r>
              <a:rPr lang="en-US" sz="2000">
                <a:latin typeface="Chalkboard" charset="0"/>
                <a:ea typeface="Chalkboard" charset="0"/>
                <a:cs typeface="Chalkboard" charset="0"/>
              </a:rPr>
              <a:t>than I</a:t>
            </a:r>
            <a:r>
              <a:rPr lang="en-US" sz="2000" smtClean="0">
                <a:latin typeface="Chalkboard" charset="0"/>
                <a:ea typeface="Chalkboard" charset="0"/>
                <a:cs typeface="Chalkboard" charset="0"/>
              </a:rPr>
              <a:t> </a:t>
            </a:r>
            <a:r>
              <a:rPr lang="en-US" sz="2000" dirty="0">
                <a:latin typeface="Chalkboard" charset="0"/>
                <a:ea typeface="Chalkboard" charset="0"/>
                <a:cs typeface="Chalkboard" charset="0"/>
              </a:rPr>
              <a:t>do.”</a:t>
            </a:r>
            <a:endParaRPr kumimoji="0" lang="en-US" sz="2000" b="0" i="0" u="none" strike="noStrike" cap="none" normalizeH="0" baseline="0" dirty="0" smtClean="0">
              <a:ln>
                <a:noFill/>
              </a:ln>
              <a:solidFill>
                <a:schemeClr val="tx1"/>
              </a:solidFill>
              <a:effectLst/>
              <a:latin typeface="Chalkboard" charset="0"/>
              <a:ea typeface="Chalkboard" charset="0"/>
              <a:cs typeface="Chalkboard" charset="0"/>
            </a:endParaRPr>
          </a:p>
        </p:txBody>
      </p:sp>
    </p:spTree>
    <p:extLst>
      <p:ext uri="{BB962C8B-B14F-4D97-AF65-F5344CB8AC3E}">
        <p14:creationId xmlns:p14="http://schemas.microsoft.com/office/powerpoint/2010/main" val="26455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 to follow</a:t>
            </a:r>
            <a:endParaRPr lang="en-US" dirty="0"/>
          </a:p>
        </p:txBody>
      </p:sp>
      <p:sp>
        <p:nvSpPr>
          <p:cNvPr id="3" name="Content Placeholder 2"/>
          <p:cNvSpPr>
            <a:spLocks noGrp="1"/>
          </p:cNvSpPr>
          <p:nvPr>
            <p:ph idx="1"/>
          </p:nvPr>
        </p:nvSpPr>
        <p:spPr>
          <a:xfrm>
            <a:off x="627681" y="1719264"/>
            <a:ext cx="4911661" cy="4650540"/>
          </a:xfrm>
        </p:spPr>
        <p:txBody>
          <a:bodyPr/>
          <a:lstStyle/>
          <a:p>
            <a:pPr marL="0" indent="0">
              <a:buNone/>
            </a:pPr>
            <a:r>
              <a:rPr lang="en-US" sz="2000" dirty="0" smtClean="0"/>
              <a:t>You think recycling saves the world?</a:t>
            </a:r>
          </a:p>
          <a:p>
            <a:pPr marL="0" indent="0">
              <a:buNone/>
            </a:pPr>
            <a:endParaRPr lang="en-US" sz="2000" dirty="0"/>
          </a:p>
          <a:p>
            <a:pPr marL="0" indent="0">
              <a:buNone/>
            </a:pPr>
            <a:r>
              <a:rPr lang="en-US" sz="2000" dirty="0" smtClean="0"/>
              <a:t>	</a:t>
            </a:r>
            <a:r>
              <a:rPr lang="en-US" sz="2000" b="1" i="1" dirty="0" smtClean="0">
                <a:solidFill>
                  <a:srgbClr val="00B050"/>
                </a:solidFill>
              </a:rPr>
              <a:t>Try data sharing!</a:t>
            </a:r>
            <a:endParaRPr lang="en-US" sz="2000" b="1" i="1" dirty="0">
              <a:solidFill>
                <a:srgbClr val="00B050"/>
              </a:solidFill>
            </a:endParaRPr>
          </a:p>
          <a:p>
            <a:endParaRPr lang="en-US" sz="2000" dirty="0" smtClean="0"/>
          </a:p>
          <a:p>
            <a:endParaRPr lang="en-US" sz="2000" dirty="0"/>
          </a:p>
          <a:p>
            <a:endParaRPr lang="en-US" sz="2000" dirty="0" smtClean="0"/>
          </a:p>
          <a:p>
            <a:pPr marL="0" indent="0">
              <a:buNone/>
            </a:pPr>
            <a:r>
              <a:rPr lang="en-US" sz="2000" dirty="0" smtClean="0"/>
              <a:t>Anti-discrimination law and public awareness extends to all genetic and medical information</a:t>
            </a:r>
          </a:p>
          <a:p>
            <a:pPr marL="0" indent="0">
              <a:buNone/>
            </a:pPr>
            <a:endParaRPr lang="en-US" sz="2000" dirty="0"/>
          </a:p>
          <a:p>
            <a:pPr marL="0" indent="0">
              <a:buNone/>
            </a:pPr>
            <a:endParaRPr lang="en-US" sz="2000" dirty="0" smtClean="0"/>
          </a:p>
          <a:p>
            <a:pPr marL="0" indent="0">
              <a:buNone/>
            </a:pPr>
            <a:r>
              <a:rPr lang="en-US" sz="2000" dirty="0" smtClean="0"/>
              <a:t>Data hoarders (academia, hospitals, industry) akin to polluters</a:t>
            </a:r>
            <a:endParaRPr lang="en-US" sz="2000" dirty="0"/>
          </a:p>
          <a:p>
            <a:pPr marL="0" indent="0">
              <a:buNone/>
            </a:pPr>
            <a:endParaRPr lang="en-US" sz="2000" dirty="0" smtClean="0"/>
          </a:p>
        </p:txBody>
      </p:sp>
      <p:pic>
        <p:nvPicPr>
          <p:cNvPr id="4" name="Picture 3"/>
          <p:cNvPicPr>
            <a:picLocks noChangeAspect="1"/>
          </p:cNvPicPr>
          <p:nvPr/>
        </p:nvPicPr>
        <p:blipFill>
          <a:blip r:embed="rId3"/>
          <a:stretch>
            <a:fillRect/>
          </a:stretch>
        </p:blipFill>
        <p:spPr>
          <a:xfrm>
            <a:off x="4921236" y="1379348"/>
            <a:ext cx="2644399" cy="2115519"/>
          </a:xfrm>
          <a:prstGeom prst="rect">
            <a:avLst/>
          </a:prstGeom>
        </p:spPr>
      </p:pic>
      <p:pic>
        <p:nvPicPr>
          <p:cNvPr id="5" name="Picture 4"/>
          <p:cNvPicPr>
            <a:picLocks noChangeAspect="1"/>
          </p:cNvPicPr>
          <p:nvPr/>
        </p:nvPicPr>
        <p:blipFill>
          <a:blip r:embed="rId4"/>
          <a:stretch>
            <a:fillRect/>
          </a:stretch>
        </p:blipFill>
        <p:spPr>
          <a:xfrm>
            <a:off x="5366740" y="3592890"/>
            <a:ext cx="1630357" cy="1108882"/>
          </a:xfrm>
          <a:prstGeom prst="rect">
            <a:avLst/>
          </a:prstGeom>
        </p:spPr>
      </p:pic>
      <p:pic>
        <p:nvPicPr>
          <p:cNvPr id="6" name="Picture 5"/>
          <p:cNvPicPr>
            <a:picLocks noChangeAspect="1"/>
          </p:cNvPicPr>
          <p:nvPr/>
        </p:nvPicPr>
        <p:blipFill>
          <a:blip r:embed="rId5"/>
          <a:stretch>
            <a:fillRect/>
          </a:stretch>
        </p:blipFill>
        <p:spPr>
          <a:xfrm>
            <a:off x="7211916" y="4282201"/>
            <a:ext cx="1777139" cy="1001122"/>
          </a:xfrm>
          <a:prstGeom prst="rect">
            <a:avLst/>
          </a:prstGeom>
        </p:spPr>
      </p:pic>
      <p:pic>
        <p:nvPicPr>
          <p:cNvPr id="7" name="Picture 6"/>
          <p:cNvPicPr>
            <a:picLocks noChangeAspect="1"/>
          </p:cNvPicPr>
          <p:nvPr/>
        </p:nvPicPr>
        <p:blipFill>
          <a:blip r:embed="rId6"/>
          <a:stretch>
            <a:fillRect/>
          </a:stretch>
        </p:blipFill>
        <p:spPr>
          <a:xfrm>
            <a:off x="7010437" y="3019285"/>
            <a:ext cx="1994078" cy="1262916"/>
          </a:xfrm>
          <a:prstGeom prst="rect">
            <a:avLst/>
          </a:prstGeom>
        </p:spPr>
      </p:pic>
      <p:pic>
        <p:nvPicPr>
          <p:cNvPr id="8" name="Picture 7"/>
          <p:cNvPicPr>
            <a:picLocks noChangeAspect="1"/>
          </p:cNvPicPr>
          <p:nvPr/>
        </p:nvPicPr>
        <p:blipFill>
          <a:blip r:embed="rId7"/>
          <a:stretch>
            <a:fillRect/>
          </a:stretch>
        </p:blipFill>
        <p:spPr>
          <a:xfrm>
            <a:off x="5359726" y="5038793"/>
            <a:ext cx="1774734" cy="1803709"/>
          </a:xfrm>
          <a:prstGeom prst="rect">
            <a:avLst/>
          </a:prstGeom>
        </p:spPr>
      </p:pic>
    </p:spTree>
    <p:extLst>
      <p:ext uri="{BB962C8B-B14F-4D97-AF65-F5344CB8AC3E}">
        <p14:creationId xmlns:p14="http://schemas.microsoft.com/office/powerpoint/2010/main" val="3611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par>
                                <p:cTn id="19" presetID="5"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par>
                                <p:cTn id="22" presetID="5"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500"/>
                                        <p:tgtEl>
                                          <p:spTgt spid="6"/>
                                        </p:tgtEl>
                                      </p:cBhvr>
                                    </p:animEffect>
                                  </p:childTnLst>
                                </p:cTn>
                              </p:par>
                              <p:par>
                                <p:cTn id="25" presetID="5"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Growth</a:t>
            </a:r>
            <a:endParaRPr lang="en-US" dirty="0"/>
          </a:p>
        </p:txBody>
      </p:sp>
      <p:sp>
        <p:nvSpPr>
          <p:cNvPr id="3" name="Content Placeholder 2"/>
          <p:cNvSpPr>
            <a:spLocks noGrp="1"/>
          </p:cNvSpPr>
          <p:nvPr>
            <p:ph idx="1"/>
          </p:nvPr>
        </p:nvSpPr>
        <p:spPr>
          <a:xfrm>
            <a:off x="232500" y="1602874"/>
            <a:ext cx="3931652" cy="4795251"/>
          </a:xfrm>
        </p:spPr>
        <p:txBody>
          <a:bodyPr/>
          <a:lstStyle/>
          <a:p>
            <a:pPr marL="0" indent="0">
              <a:buNone/>
            </a:pPr>
            <a:r>
              <a:rPr lang="en-US" sz="2000" u="sng" dirty="0" smtClean="0"/>
              <a:t>Cost of one human genome</a:t>
            </a:r>
          </a:p>
          <a:p>
            <a:r>
              <a:rPr lang="en-US" sz="2000" dirty="0" smtClean="0"/>
              <a:t>2000:	$3,000,000,000</a:t>
            </a:r>
          </a:p>
          <a:p>
            <a:r>
              <a:rPr lang="en-US" sz="2000" dirty="0" smtClean="0"/>
              <a:t>2004: 	$30,000,000</a:t>
            </a:r>
            <a:endParaRPr lang="en-US" sz="2000" dirty="0"/>
          </a:p>
          <a:p>
            <a:r>
              <a:rPr lang="en-US" sz="2000" dirty="0"/>
              <a:t>2008: </a:t>
            </a:r>
            <a:r>
              <a:rPr lang="en-US" sz="2000" dirty="0" smtClean="0"/>
              <a:t>	$</a:t>
            </a:r>
            <a:r>
              <a:rPr lang="en-US" sz="2000" dirty="0"/>
              <a:t>100,000</a:t>
            </a:r>
          </a:p>
          <a:p>
            <a:r>
              <a:rPr lang="en-US" sz="2000" dirty="0"/>
              <a:t>2010: </a:t>
            </a:r>
            <a:r>
              <a:rPr lang="en-US" sz="2000" dirty="0" smtClean="0"/>
              <a:t>	$10,000</a:t>
            </a:r>
          </a:p>
          <a:p>
            <a:r>
              <a:rPr lang="en-US" sz="2000" b="1" dirty="0" smtClean="0">
                <a:solidFill>
                  <a:schemeClr val="accent2"/>
                </a:solidFill>
              </a:rPr>
              <a:t>2015: 	$1000</a:t>
            </a:r>
            <a:endParaRPr lang="en-US" sz="2000" b="1" dirty="0">
              <a:solidFill>
                <a:schemeClr val="accent2"/>
              </a:solidFill>
            </a:endParaRPr>
          </a:p>
          <a:p>
            <a:r>
              <a:rPr lang="en-US" sz="2000" dirty="0" smtClean="0"/>
              <a:t>???: 		$</a:t>
            </a:r>
            <a:r>
              <a:rPr lang="en-US" sz="2000" dirty="0"/>
              <a:t>3</a:t>
            </a:r>
            <a:r>
              <a:rPr lang="en-US" sz="2000" dirty="0" smtClean="0"/>
              <a:t>00</a:t>
            </a:r>
            <a:endParaRPr lang="en-US" sz="2000" dirty="0"/>
          </a:p>
          <a:p>
            <a:endParaRPr lang="en-US" b="1" dirty="0"/>
          </a:p>
        </p:txBody>
      </p:sp>
      <p:pic>
        <p:nvPicPr>
          <p:cNvPr id="9" name="Picture 8" descr="costpergenome2015_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115" y="1602874"/>
            <a:ext cx="4943885" cy="3707914"/>
          </a:xfrm>
          <a:prstGeom prst="rect">
            <a:avLst/>
          </a:prstGeom>
        </p:spPr>
      </p:pic>
      <p:pic>
        <p:nvPicPr>
          <p:cNvPr id="4" name="Picture 3"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1" y="5523230"/>
            <a:ext cx="1266504" cy="437640"/>
          </a:xfrm>
          <a:prstGeom prst="rect">
            <a:avLst/>
          </a:prstGeom>
        </p:spPr>
      </p:pic>
      <p:pic>
        <p:nvPicPr>
          <p:cNvPr id="5" name="Picture 4" descr="imag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288" y="6050005"/>
            <a:ext cx="911394" cy="789875"/>
          </a:xfrm>
          <a:prstGeom prst="rect">
            <a:avLst/>
          </a:prstGeom>
        </p:spPr>
      </p:pic>
      <p:sp>
        <p:nvSpPr>
          <p:cNvPr id="6" name="Rounded Rectangle 5"/>
          <p:cNvSpPr/>
          <p:nvPr/>
        </p:nvSpPr>
        <p:spPr bwMode="auto">
          <a:xfrm>
            <a:off x="2495641" y="6512194"/>
            <a:ext cx="799647" cy="293621"/>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SOLID</a:t>
            </a:r>
            <a:endParaRPr kumimoji="0" lang="en-US" sz="1800" b="0" i="0" u="none" strike="noStrike" cap="none" normalizeH="0" baseline="0" dirty="0" smtClean="0">
              <a:ln>
                <a:noFill/>
              </a:ln>
              <a:solidFill>
                <a:schemeClr val="tx1"/>
              </a:solidFill>
              <a:effectLst/>
              <a:latin typeface="Arial" charset="0"/>
            </a:endParaRPr>
          </a:p>
        </p:txBody>
      </p:sp>
      <p:pic>
        <p:nvPicPr>
          <p:cNvPr id="7" name="Picture 6" descr="imag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1159" y="6307376"/>
            <a:ext cx="1171872" cy="528389"/>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4094" y="6442002"/>
            <a:ext cx="1241981" cy="363813"/>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1159" y="5861841"/>
            <a:ext cx="1531675" cy="345378"/>
          </a:xfrm>
          <a:prstGeom prst="rect">
            <a:avLst/>
          </a:prstGeom>
        </p:spPr>
      </p:pic>
      <p:pic>
        <p:nvPicPr>
          <p:cNvPr id="11" name="Picture 10" descr="imag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2543" y="5678632"/>
            <a:ext cx="982746" cy="737060"/>
          </a:xfrm>
          <a:prstGeom prst="rect">
            <a:avLst/>
          </a:prstGeom>
        </p:spPr>
      </p:pic>
      <p:pic>
        <p:nvPicPr>
          <p:cNvPr id="12" name="Picture 11" descr="imag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8855" y="5828342"/>
            <a:ext cx="1392304" cy="435095"/>
          </a:xfrm>
          <a:prstGeom prst="rect">
            <a:avLst/>
          </a:prstGeom>
        </p:spPr>
      </p:pic>
      <p:pic>
        <p:nvPicPr>
          <p:cNvPr id="13" name="Picture 12"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1805" y="5828341"/>
            <a:ext cx="1027050" cy="956523"/>
          </a:xfrm>
          <a:prstGeom prst="rect">
            <a:avLst/>
          </a:prstGeom>
        </p:spPr>
      </p:pic>
      <p:pic>
        <p:nvPicPr>
          <p:cNvPr id="15" name="Picture 14" descr="3ABIprism310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360" y="5678632"/>
            <a:ext cx="1489538" cy="1179368"/>
          </a:xfrm>
          <a:prstGeom prst="rect">
            <a:avLst/>
          </a:prstGeom>
        </p:spPr>
      </p:pic>
    </p:spTree>
    <p:extLst>
      <p:ext uri="{BB962C8B-B14F-4D97-AF65-F5344CB8AC3E}">
        <p14:creationId xmlns:p14="http://schemas.microsoft.com/office/powerpoint/2010/main" val="4102354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Data-Acquisition Technology Explosion</a:t>
            </a:r>
            <a:br>
              <a:rPr lang="en-US" sz="3200" dirty="0" smtClean="0"/>
            </a:br>
            <a:r>
              <a:rPr lang="en-US" sz="3200" dirty="0" smtClean="0"/>
              <a:t>Enabled by Inexpensive Sequencing</a:t>
            </a:r>
            <a:endParaRPr lang="en-US" sz="3200" dirty="0"/>
          </a:p>
        </p:txBody>
      </p:sp>
      <p:sp>
        <p:nvSpPr>
          <p:cNvPr id="3" name="Content Placeholder 2"/>
          <p:cNvSpPr>
            <a:spLocks noGrp="1"/>
          </p:cNvSpPr>
          <p:nvPr>
            <p:ph idx="1"/>
          </p:nvPr>
        </p:nvSpPr>
        <p:spPr/>
        <p:txBody>
          <a:bodyPr/>
          <a:lstStyle/>
          <a:p>
            <a:r>
              <a:rPr lang="en-US" sz="1800" dirty="0" err="1" smtClean="0"/>
              <a:t>RNAseq</a:t>
            </a:r>
            <a:endParaRPr lang="is-IS" sz="1800" dirty="0" smtClean="0"/>
          </a:p>
          <a:p>
            <a:endParaRPr lang="is-IS" sz="1800" dirty="0"/>
          </a:p>
          <a:p>
            <a:endParaRPr lang="is-IS" sz="1800" dirty="0" smtClean="0"/>
          </a:p>
          <a:p>
            <a:endParaRPr lang="is-IS" sz="1800" dirty="0" smtClean="0"/>
          </a:p>
          <a:p>
            <a:endParaRPr lang="is-IS" sz="1800" dirty="0"/>
          </a:p>
          <a:p>
            <a:r>
              <a:rPr lang="is-IS" sz="1800" dirty="0" smtClean="0"/>
              <a:t>DNase-seq</a:t>
            </a:r>
          </a:p>
          <a:p>
            <a:endParaRPr lang="is-IS" sz="1800" dirty="0" smtClean="0"/>
          </a:p>
          <a:p>
            <a:endParaRPr lang="is-IS" sz="1800" dirty="0" smtClean="0"/>
          </a:p>
          <a:p>
            <a:endParaRPr lang="is-IS" sz="1800" dirty="0"/>
          </a:p>
          <a:p>
            <a:r>
              <a:rPr lang="is-IS" sz="1800" dirty="0" smtClean="0"/>
              <a:t>ATAC-seq</a:t>
            </a:r>
          </a:p>
          <a:p>
            <a:endParaRPr lang="en-US" sz="1800" dirty="0" smtClean="0"/>
          </a:p>
          <a:p>
            <a:pPr marL="0" indent="0">
              <a:buNone/>
            </a:pPr>
            <a:endParaRPr lang="en-US" sz="1800" dirty="0" smtClean="0"/>
          </a:p>
          <a:p>
            <a:r>
              <a:rPr lang="en-US" sz="1800" dirty="0" smtClean="0"/>
              <a:t>Hi-C</a:t>
            </a:r>
          </a:p>
        </p:txBody>
      </p:sp>
      <p:pic>
        <p:nvPicPr>
          <p:cNvPr id="4" name="Picture 3" descr="ChIP-seq-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240" y="1367402"/>
            <a:ext cx="2123372" cy="1067753"/>
          </a:xfrm>
          <a:prstGeom prst="rect">
            <a:avLst/>
          </a:prstGeom>
        </p:spPr>
      </p:pic>
      <p:pic>
        <p:nvPicPr>
          <p:cNvPr id="5" name="Picture 4" descr="histone-marks-illustr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273" y="2490557"/>
            <a:ext cx="2017339" cy="2476276"/>
          </a:xfrm>
          <a:prstGeom prst="rect">
            <a:avLst/>
          </a:prstGeom>
        </p:spPr>
      </p:pic>
      <p:pic>
        <p:nvPicPr>
          <p:cNvPr id="6" name="Picture 5" descr="peaks.histoneGrap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700" y="3180778"/>
            <a:ext cx="1964109" cy="1307311"/>
          </a:xfrm>
          <a:prstGeom prst="rect">
            <a:avLst/>
          </a:prstGeom>
        </p:spPr>
      </p:pic>
      <p:pic>
        <p:nvPicPr>
          <p:cNvPr id="7" name="Picture 6" descr="LT2_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3774" y="4488089"/>
            <a:ext cx="2193838" cy="1234034"/>
          </a:xfrm>
          <a:prstGeom prst="rect">
            <a:avLst/>
          </a:prstGeom>
        </p:spPr>
      </p:pic>
      <p:pic>
        <p:nvPicPr>
          <p:cNvPr id="8" name="Picture 7" descr="Bisulfite_convers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3914" y="4892666"/>
            <a:ext cx="1417027" cy="948729"/>
          </a:xfrm>
          <a:prstGeom prst="rect">
            <a:avLst/>
          </a:prstGeom>
        </p:spPr>
      </p:pic>
      <p:pic>
        <p:nvPicPr>
          <p:cNvPr id="9" name="Picture 8" descr="chip_0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782" y="5143385"/>
            <a:ext cx="1609236" cy="1621520"/>
          </a:xfrm>
          <a:prstGeom prst="rect">
            <a:avLst/>
          </a:prstGeom>
        </p:spPr>
      </p:pic>
      <p:pic>
        <p:nvPicPr>
          <p:cNvPr id="10" name="Picture 9" descr="RNA-Seq-alignmen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3774" y="1314835"/>
            <a:ext cx="1777535" cy="1702096"/>
          </a:xfrm>
          <a:prstGeom prst="rect">
            <a:avLst/>
          </a:prstGeom>
        </p:spPr>
      </p:pic>
      <p:pic>
        <p:nvPicPr>
          <p:cNvPr id="12" name="Picture 11" descr="buddi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3774" y="5892522"/>
            <a:ext cx="1713867" cy="965478"/>
          </a:xfrm>
          <a:prstGeom prst="rect">
            <a:avLst/>
          </a:prstGeom>
        </p:spPr>
      </p:pic>
      <p:sp>
        <p:nvSpPr>
          <p:cNvPr id="13" name="Content Placeholder 2"/>
          <p:cNvSpPr txBox="1">
            <a:spLocks/>
          </p:cNvSpPr>
          <p:nvPr/>
        </p:nvSpPr>
        <p:spPr bwMode="auto">
          <a:xfrm>
            <a:off x="4108809" y="1569999"/>
            <a:ext cx="3425661" cy="4910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6699"/>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rgbClr val="FF9900"/>
              </a:buClr>
              <a:buChar char="•"/>
              <a:defRPr sz="2000">
                <a:solidFill>
                  <a:schemeClr val="tx1"/>
                </a:solidFill>
                <a:latin typeface="+mn-lt"/>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defRPr>
            </a:lvl4pPr>
            <a:lvl5pPr marL="2057400" indent="-228600" algn="l" rtl="0" eaLnBrk="0" fontAlgn="base" hangingPunct="0">
              <a:spcBef>
                <a:spcPct val="20000"/>
              </a:spcBef>
              <a:spcAft>
                <a:spcPct val="0"/>
              </a:spcAft>
              <a:buClr>
                <a:srgbClr val="FF0000"/>
              </a:buClr>
              <a:buFont typeface="Arial" charset="0"/>
              <a:buChar char="»"/>
              <a:defRPr sz="1600">
                <a:solidFill>
                  <a:schemeClr val="tx1"/>
                </a:solidFill>
                <a:latin typeface="+mn-lt"/>
              </a:defRPr>
            </a:lvl5pPr>
            <a:lvl6pPr marL="2514600" indent="-228600" algn="l" rtl="0" fontAlgn="base">
              <a:spcBef>
                <a:spcPct val="20000"/>
              </a:spcBef>
              <a:spcAft>
                <a:spcPct val="0"/>
              </a:spcAft>
              <a:buClr>
                <a:srgbClr val="FF0000"/>
              </a:buClr>
              <a:buFont typeface="Arial" charset="0"/>
              <a:buChar char="»"/>
              <a:defRPr sz="1600">
                <a:solidFill>
                  <a:schemeClr val="tx1"/>
                </a:solidFill>
                <a:latin typeface="+mn-lt"/>
              </a:defRPr>
            </a:lvl6pPr>
            <a:lvl7pPr marL="2971800" indent="-228600" algn="l" rtl="0" fontAlgn="base">
              <a:spcBef>
                <a:spcPct val="20000"/>
              </a:spcBef>
              <a:spcAft>
                <a:spcPct val="0"/>
              </a:spcAft>
              <a:buClr>
                <a:srgbClr val="FF0000"/>
              </a:buClr>
              <a:buFont typeface="Arial" charset="0"/>
              <a:buChar char="»"/>
              <a:defRPr sz="1600">
                <a:solidFill>
                  <a:schemeClr val="tx1"/>
                </a:solidFill>
                <a:latin typeface="+mn-lt"/>
              </a:defRPr>
            </a:lvl7pPr>
            <a:lvl8pPr marL="3429000" indent="-228600" algn="l" rtl="0" fontAlgn="base">
              <a:spcBef>
                <a:spcPct val="20000"/>
              </a:spcBef>
              <a:spcAft>
                <a:spcPct val="0"/>
              </a:spcAft>
              <a:buClr>
                <a:srgbClr val="FF0000"/>
              </a:buClr>
              <a:buFont typeface="Arial" charset="0"/>
              <a:buChar char="»"/>
              <a:defRPr sz="1600">
                <a:solidFill>
                  <a:schemeClr val="tx1"/>
                </a:solidFill>
                <a:latin typeface="+mn-lt"/>
              </a:defRPr>
            </a:lvl8pPr>
            <a:lvl9pPr marL="3886200" indent="-228600" algn="l" rtl="0" fontAlgn="base">
              <a:spcBef>
                <a:spcPct val="20000"/>
              </a:spcBef>
              <a:spcAft>
                <a:spcPct val="0"/>
              </a:spcAft>
              <a:buClr>
                <a:srgbClr val="FF0000"/>
              </a:buClr>
              <a:buFont typeface="Arial" charset="0"/>
              <a:buChar char="»"/>
              <a:defRPr sz="1600">
                <a:solidFill>
                  <a:schemeClr val="tx1"/>
                </a:solidFill>
                <a:latin typeface="+mn-lt"/>
              </a:defRPr>
            </a:lvl9pPr>
          </a:lstStyle>
          <a:p>
            <a:endParaRPr lang="is-IS" sz="1800" dirty="0" smtClean="0"/>
          </a:p>
          <a:p>
            <a:r>
              <a:rPr lang="is-IS" sz="1800" dirty="0" smtClean="0"/>
              <a:t>ChIP-seq for</a:t>
            </a:r>
            <a:endParaRPr lang="is-IS" sz="1200" dirty="0" smtClean="0"/>
          </a:p>
          <a:p>
            <a:pPr lvl="1"/>
            <a:endParaRPr lang="is-IS" sz="1200" dirty="0" smtClean="0"/>
          </a:p>
          <a:p>
            <a:pPr lvl="1"/>
            <a:r>
              <a:rPr lang="is-IS" sz="1200" dirty="0" smtClean="0"/>
              <a:t>Transcription factor binding</a:t>
            </a:r>
          </a:p>
          <a:p>
            <a:pPr lvl="1"/>
            <a:endParaRPr lang="is-IS" sz="1200" dirty="0" smtClean="0"/>
          </a:p>
          <a:p>
            <a:pPr lvl="1"/>
            <a:r>
              <a:rPr lang="is-IS" sz="1200" dirty="0" smtClean="0"/>
              <a:t>Nucleosome positioning</a:t>
            </a:r>
          </a:p>
          <a:p>
            <a:pPr lvl="1"/>
            <a:endParaRPr lang="is-IS" sz="1200" dirty="0" smtClean="0"/>
          </a:p>
          <a:p>
            <a:pPr lvl="1"/>
            <a:r>
              <a:rPr lang="is-IS" sz="1200" dirty="0" smtClean="0"/>
              <a:t>Histone Modifications</a:t>
            </a:r>
            <a:endParaRPr lang="en-US" sz="1800" dirty="0" smtClean="0"/>
          </a:p>
          <a:p>
            <a:endParaRPr lang="en-US" sz="1800" dirty="0" smtClean="0"/>
          </a:p>
          <a:p>
            <a:endParaRPr lang="en-US" sz="1800" dirty="0"/>
          </a:p>
          <a:p>
            <a:r>
              <a:rPr lang="en-US" sz="1800" dirty="0" smtClean="0"/>
              <a:t>Bisulfite treatment for methylation</a:t>
            </a:r>
          </a:p>
          <a:p>
            <a:endParaRPr lang="en-US" sz="1800" dirty="0" smtClean="0"/>
          </a:p>
          <a:p>
            <a:endParaRPr lang="en-US" sz="1800" dirty="0" smtClean="0"/>
          </a:p>
          <a:p>
            <a:pPr marL="0" indent="0">
              <a:buNone/>
            </a:pPr>
            <a:endParaRPr lang="en-US" sz="1800" dirty="0" smtClean="0"/>
          </a:p>
          <a:p>
            <a:r>
              <a:rPr lang="en-US" sz="1800" dirty="0" err="1" smtClean="0"/>
              <a:t>MeDIP</a:t>
            </a:r>
            <a:r>
              <a:rPr lang="en-US" sz="1800" dirty="0" smtClean="0"/>
              <a:t> for methylation</a:t>
            </a:r>
          </a:p>
          <a:p>
            <a:endParaRPr lang="en-US" sz="1800" dirty="0" smtClean="0"/>
          </a:p>
        </p:txBody>
      </p:sp>
    </p:spTree>
    <p:extLst>
      <p:ext uri="{BB962C8B-B14F-4D97-AF65-F5344CB8AC3E}">
        <p14:creationId xmlns:p14="http://schemas.microsoft.com/office/powerpoint/2010/main" val="2736273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Data Acquisition Efforts</a:t>
            </a:r>
            <a:endParaRPr lang="en-US" dirty="0"/>
          </a:p>
        </p:txBody>
      </p:sp>
      <p:pic>
        <p:nvPicPr>
          <p:cNvPr id="5" name="Picture 4" descr="1000g_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788" y="5104437"/>
            <a:ext cx="3559212" cy="1753563"/>
          </a:xfrm>
          <a:prstGeom prst="rect">
            <a:avLst/>
          </a:prstGeom>
        </p:spPr>
      </p:pic>
      <p:pic>
        <p:nvPicPr>
          <p:cNvPr id="6" name="Picture 5" descr="logo_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3089793"/>
            <a:ext cx="2032000" cy="1231900"/>
          </a:xfrm>
          <a:prstGeom prst="rect">
            <a:avLst/>
          </a:prstGeom>
        </p:spPr>
      </p:pic>
      <p:pic>
        <p:nvPicPr>
          <p:cNvPr id="7" name="Picture 6" descr="ENCODE-poster-600p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37860"/>
            <a:ext cx="3358011" cy="2137934"/>
          </a:xfrm>
          <a:prstGeom prst="rect">
            <a:avLst/>
          </a:prstGeom>
        </p:spPr>
      </p:pic>
      <p:pic>
        <p:nvPicPr>
          <p:cNvPr id="8" name="Picture 7" descr="cell_and_tissue_types_with_epigenome_map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48740"/>
            <a:ext cx="3968731" cy="2209260"/>
          </a:xfrm>
          <a:prstGeom prst="rect">
            <a:avLst/>
          </a:prstGeom>
        </p:spPr>
      </p:pic>
      <p:pic>
        <p:nvPicPr>
          <p:cNvPr id="9" name="Picture 8" descr="human-microbiome-project.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9980" y="1940398"/>
            <a:ext cx="2481951" cy="1985026"/>
          </a:xfrm>
          <a:prstGeom prst="rect">
            <a:avLst/>
          </a:prstGeom>
        </p:spPr>
      </p:pic>
      <p:pic>
        <p:nvPicPr>
          <p:cNvPr id="10" name="Picture 9" descr="TCG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0411" y="1337860"/>
            <a:ext cx="2987823" cy="1286424"/>
          </a:xfrm>
          <a:prstGeom prst="rect">
            <a:avLst/>
          </a:prstGeom>
        </p:spPr>
      </p:pic>
      <p:sp>
        <p:nvSpPr>
          <p:cNvPr id="12" name="Rectangle 11"/>
          <p:cNvSpPr/>
          <p:nvPr/>
        </p:nvSpPr>
        <p:spPr bwMode="auto">
          <a:xfrm>
            <a:off x="7112000" y="4686425"/>
            <a:ext cx="1746437" cy="359423"/>
          </a:xfrm>
          <a:prstGeom prst="rect">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1000 Genomes</a:t>
            </a:r>
          </a:p>
        </p:txBody>
      </p:sp>
      <p:sp>
        <p:nvSpPr>
          <p:cNvPr id="13" name="Rectangle 12"/>
          <p:cNvSpPr/>
          <p:nvPr/>
        </p:nvSpPr>
        <p:spPr bwMode="auto">
          <a:xfrm>
            <a:off x="3606490" y="1498677"/>
            <a:ext cx="2225441" cy="359423"/>
          </a:xfrm>
          <a:prstGeom prst="rect">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Human </a:t>
            </a:r>
            <a:r>
              <a:rPr kumimoji="0" lang="en-US" sz="1800" b="0" i="0" u="none" strike="noStrike" cap="none" normalizeH="0" baseline="0" dirty="0" err="1" smtClean="0">
                <a:ln>
                  <a:noFill/>
                </a:ln>
                <a:solidFill>
                  <a:schemeClr val="tx1"/>
                </a:solidFill>
                <a:effectLst/>
                <a:latin typeface="Arial" charset="0"/>
              </a:rPr>
              <a:t>Microbiome</a:t>
            </a: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251400" y="4289317"/>
            <a:ext cx="2656148" cy="359423"/>
          </a:xfrm>
          <a:prstGeom prst="rect">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smtClean="0"/>
              <a:t>Roadmap </a:t>
            </a:r>
            <a:r>
              <a:rPr lang="en-US" dirty="0" err="1" smtClean="0"/>
              <a:t>Epigenomics</a:t>
            </a:r>
            <a:endParaRPr kumimoji="0" lang="en-US" sz="1800" b="0" i="0" u="none" strike="noStrike" cap="none" normalizeH="0" baseline="0" dirty="0" smtClean="0">
              <a:ln>
                <a:noFill/>
              </a:ln>
              <a:solidFill>
                <a:schemeClr val="tx1"/>
              </a:solidFill>
              <a:effectLst/>
              <a:latin typeface="Arial" charset="0"/>
            </a:endParaRPr>
          </a:p>
        </p:txBody>
      </p:sp>
      <p:pic>
        <p:nvPicPr>
          <p:cNvPr id="3" name="Picture 2"/>
          <p:cNvPicPr>
            <a:picLocks noChangeAspect="1"/>
          </p:cNvPicPr>
          <p:nvPr/>
        </p:nvPicPr>
        <p:blipFill>
          <a:blip r:embed="rId9"/>
          <a:stretch>
            <a:fillRect/>
          </a:stretch>
        </p:blipFill>
        <p:spPr>
          <a:xfrm>
            <a:off x="3866404" y="4095223"/>
            <a:ext cx="2259355" cy="1286094"/>
          </a:xfrm>
          <a:prstGeom prst="rect">
            <a:avLst/>
          </a:prstGeom>
        </p:spPr>
      </p:pic>
    </p:spTree>
    <p:extLst>
      <p:ext uri="{BB962C8B-B14F-4D97-AF65-F5344CB8AC3E}">
        <p14:creationId xmlns:p14="http://schemas.microsoft.com/office/powerpoint/2010/main" val="2300083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560" y="5935579"/>
            <a:ext cx="4792190" cy="581526"/>
          </a:xfrm>
        </p:spPr>
        <p:txBody>
          <a:bodyPr/>
          <a:lstStyle/>
          <a:p>
            <a:r>
              <a:rPr lang="en-US" sz="2000" dirty="0" smtClean="0"/>
              <a:t>1Bn individuals by 2022-2026</a:t>
            </a:r>
            <a:endParaRPr lang="en-US" sz="2000" dirty="0"/>
          </a:p>
        </p:txBody>
      </p:sp>
      <p:sp>
        <p:nvSpPr>
          <p:cNvPr id="3" name="Title 2"/>
          <p:cNvSpPr>
            <a:spLocks noGrp="1"/>
          </p:cNvSpPr>
          <p:nvPr>
            <p:ph type="title"/>
          </p:nvPr>
        </p:nvSpPr>
        <p:spPr/>
        <p:txBody>
          <a:bodyPr>
            <a:normAutofit/>
          </a:bodyPr>
          <a:lstStyle/>
          <a:p>
            <a:r>
              <a:rPr lang="en-US" dirty="0" smtClean="0"/>
              <a:t>How soon will we all be sequenced?</a:t>
            </a:r>
            <a:endParaRPr lang="en-US" dirty="0"/>
          </a:p>
        </p:txBody>
      </p:sp>
      <p:cxnSp>
        <p:nvCxnSpPr>
          <p:cNvPr id="11" name="Straight Arrow Connector 10"/>
          <p:cNvCxnSpPr/>
          <p:nvPr/>
        </p:nvCxnSpPr>
        <p:spPr>
          <a:xfrm>
            <a:off x="266302" y="4050089"/>
            <a:ext cx="3097763"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3252096" y="3845604"/>
            <a:ext cx="1268963" cy="523220"/>
          </a:xfrm>
          <a:prstGeom prst="rect">
            <a:avLst/>
          </a:prstGeom>
          <a:noFill/>
        </p:spPr>
        <p:txBody>
          <a:bodyPr wrap="square" rtlCol="0">
            <a:spAutoFit/>
          </a:bodyPr>
          <a:lstStyle/>
          <a:p>
            <a:pPr algn="r"/>
            <a:r>
              <a:rPr lang="en-US" sz="2800" dirty="0" smtClean="0">
                <a:solidFill>
                  <a:schemeClr val="tx2"/>
                </a:solidFill>
              </a:rPr>
              <a:t>Time</a:t>
            </a:r>
            <a:endParaRPr lang="en-US" sz="2800" dirty="0">
              <a:solidFill>
                <a:schemeClr val="tx2"/>
              </a:solidFill>
            </a:endParaRPr>
          </a:p>
        </p:txBody>
      </p:sp>
      <p:cxnSp>
        <p:nvCxnSpPr>
          <p:cNvPr id="14" name="Straight Connector 13"/>
          <p:cNvCxnSpPr/>
          <p:nvPr/>
        </p:nvCxnSpPr>
        <p:spPr>
          <a:xfrm rot="5400000" flipH="1" flipV="1">
            <a:off x="1227354" y="3406278"/>
            <a:ext cx="1194319" cy="1866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2388" y="4381798"/>
            <a:ext cx="1101678" cy="830997"/>
          </a:xfrm>
          <a:prstGeom prst="rect">
            <a:avLst/>
          </a:prstGeom>
          <a:noFill/>
        </p:spPr>
        <p:txBody>
          <a:bodyPr wrap="square" rtlCol="0">
            <a:spAutoFit/>
          </a:bodyPr>
          <a:lstStyle/>
          <a:p>
            <a:pPr algn="r"/>
            <a:r>
              <a:rPr lang="en-US" sz="2400" dirty="0" smtClean="0">
                <a:solidFill>
                  <a:schemeClr val="accent4"/>
                </a:solidFill>
              </a:rPr>
              <a:t>2016?</a:t>
            </a:r>
          </a:p>
          <a:p>
            <a:pPr algn="r"/>
            <a:r>
              <a:rPr lang="en-US" sz="2400" dirty="0" smtClean="0">
                <a:solidFill>
                  <a:schemeClr val="accent4"/>
                </a:solidFill>
              </a:rPr>
              <a:t>2022?</a:t>
            </a:r>
            <a:endParaRPr lang="en-US" sz="2400" dirty="0">
              <a:solidFill>
                <a:schemeClr val="accent4"/>
              </a:solidFill>
            </a:endParaRPr>
          </a:p>
        </p:txBody>
      </p:sp>
      <p:sp>
        <p:nvSpPr>
          <p:cNvPr id="16" name="TextBox 15"/>
          <p:cNvSpPr txBox="1"/>
          <p:nvPr/>
        </p:nvSpPr>
        <p:spPr>
          <a:xfrm>
            <a:off x="2617614" y="2963561"/>
            <a:ext cx="1268963" cy="400110"/>
          </a:xfrm>
          <a:prstGeom prst="rect">
            <a:avLst/>
          </a:prstGeom>
          <a:noFill/>
        </p:spPr>
        <p:txBody>
          <a:bodyPr wrap="square" rtlCol="0">
            <a:spAutoFit/>
          </a:bodyPr>
          <a:lstStyle/>
          <a:p>
            <a:r>
              <a:rPr lang="en-US" sz="2000" dirty="0" smtClean="0">
                <a:solidFill>
                  <a:schemeClr val="tx2"/>
                </a:solidFill>
              </a:rPr>
              <a:t>Cost</a:t>
            </a:r>
            <a:endParaRPr lang="en-US" sz="2000" dirty="0">
              <a:solidFill>
                <a:schemeClr val="tx2"/>
              </a:solidFill>
            </a:endParaRPr>
          </a:p>
        </p:txBody>
      </p:sp>
      <p:sp>
        <p:nvSpPr>
          <p:cNvPr id="17" name="TextBox 16"/>
          <p:cNvSpPr txBox="1"/>
          <p:nvPr/>
        </p:nvSpPr>
        <p:spPr>
          <a:xfrm>
            <a:off x="2669999" y="1914541"/>
            <a:ext cx="2088966" cy="400110"/>
          </a:xfrm>
          <a:prstGeom prst="rect">
            <a:avLst/>
          </a:prstGeom>
          <a:noFill/>
        </p:spPr>
        <p:txBody>
          <a:bodyPr wrap="square" rtlCol="0">
            <a:spAutoFit/>
          </a:bodyPr>
          <a:lstStyle/>
          <a:p>
            <a:r>
              <a:rPr lang="en-US" sz="2000" dirty="0" smtClean="0">
                <a:solidFill>
                  <a:schemeClr val="tx2"/>
                </a:solidFill>
              </a:rPr>
              <a:t>Applications</a:t>
            </a:r>
            <a:endParaRPr lang="en-US" sz="2000" dirty="0">
              <a:solidFill>
                <a:schemeClr val="tx2"/>
              </a:solidFill>
            </a:endParaRPr>
          </a:p>
        </p:txBody>
      </p:sp>
      <p:pic>
        <p:nvPicPr>
          <p:cNvPr id="19" name="Picture 18" descr="varvel0628.gif"/>
          <p:cNvPicPr>
            <a:picLocks noChangeAspect="1"/>
          </p:cNvPicPr>
          <p:nvPr/>
        </p:nvPicPr>
        <p:blipFill>
          <a:blip r:embed="rId3" cstate="print"/>
          <a:stretch>
            <a:fillRect/>
          </a:stretch>
        </p:blipFill>
        <p:spPr>
          <a:xfrm>
            <a:off x="4857750" y="4000500"/>
            <a:ext cx="4286250" cy="2857500"/>
          </a:xfrm>
          <a:prstGeom prst="rect">
            <a:avLst/>
          </a:prstGeom>
        </p:spPr>
      </p:pic>
      <p:sp>
        <p:nvSpPr>
          <p:cNvPr id="10" name="Freeform 9"/>
          <p:cNvSpPr/>
          <p:nvPr/>
        </p:nvSpPr>
        <p:spPr>
          <a:xfrm>
            <a:off x="438291" y="1977635"/>
            <a:ext cx="2743200" cy="1935748"/>
          </a:xfrm>
          <a:custGeom>
            <a:avLst/>
            <a:gdLst>
              <a:gd name="connsiteX0" fmla="*/ 0 w 2743200"/>
              <a:gd name="connsiteY0" fmla="*/ 0 h 1935748"/>
              <a:gd name="connsiteX1" fmla="*/ 1390316 w 2743200"/>
              <a:gd name="connsiteY1" fmla="*/ 823495 h 1935748"/>
              <a:gd name="connsiteX2" fmla="*/ 2743200 w 2743200"/>
              <a:gd name="connsiteY2" fmla="*/ 1935748 h 1935748"/>
            </a:gdLst>
            <a:ahLst/>
            <a:cxnLst>
              <a:cxn ang="0">
                <a:pos x="connsiteX0" y="connsiteY0"/>
              </a:cxn>
              <a:cxn ang="0">
                <a:pos x="connsiteX1" y="connsiteY1"/>
              </a:cxn>
              <a:cxn ang="0">
                <a:pos x="connsiteX2" y="connsiteY2"/>
              </a:cxn>
            </a:cxnLst>
            <a:rect l="l" t="t" r="r" b="b"/>
            <a:pathLst>
              <a:path w="2743200" h="1935748">
                <a:moveTo>
                  <a:pt x="0" y="0"/>
                </a:moveTo>
                <a:cubicBezTo>
                  <a:pt x="466558" y="250435"/>
                  <a:pt x="933116" y="500870"/>
                  <a:pt x="1390316" y="823495"/>
                </a:cubicBezTo>
                <a:cubicBezTo>
                  <a:pt x="1847516" y="1146120"/>
                  <a:pt x="2295358" y="1540934"/>
                  <a:pt x="2743200" y="19357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38291" y="1523109"/>
            <a:ext cx="2630906" cy="2395621"/>
          </a:xfrm>
          <a:custGeom>
            <a:avLst/>
            <a:gdLst>
              <a:gd name="connsiteX0" fmla="*/ 0 w 2630906"/>
              <a:gd name="connsiteY0" fmla="*/ 2395621 h 2395621"/>
              <a:gd name="connsiteX1" fmla="*/ 1384969 w 2630906"/>
              <a:gd name="connsiteY1" fmla="*/ 1278021 h 2395621"/>
              <a:gd name="connsiteX2" fmla="*/ 2630906 w 2630906"/>
              <a:gd name="connsiteY2" fmla="*/ 0 h 2395621"/>
            </a:gdLst>
            <a:ahLst/>
            <a:cxnLst>
              <a:cxn ang="0">
                <a:pos x="connsiteX0" y="connsiteY0"/>
              </a:cxn>
              <a:cxn ang="0">
                <a:pos x="connsiteX1" y="connsiteY1"/>
              </a:cxn>
              <a:cxn ang="0">
                <a:pos x="connsiteX2" y="connsiteY2"/>
              </a:cxn>
            </a:cxnLst>
            <a:rect l="l" t="t" r="r" b="b"/>
            <a:pathLst>
              <a:path w="2630906" h="2395621">
                <a:moveTo>
                  <a:pt x="0" y="2395621"/>
                </a:moveTo>
                <a:cubicBezTo>
                  <a:pt x="473242" y="2036456"/>
                  <a:pt x="946485" y="1677291"/>
                  <a:pt x="1384969" y="1278021"/>
                </a:cubicBezTo>
                <a:cubicBezTo>
                  <a:pt x="1823453" y="878751"/>
                  <a:pt x="2227179" y="439375"/>
                  <a:pt x="263090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http://store.storeimages.cdn-apple.com/4135/as-images.apple.com/is/image/AppleInc/aos/published/images/i/ph/iphone6/box/iphone6-box-gold-2014?wid=478&amp;hei=595&amp;fmt=jpeg&amp;qlt=95&amp;op_sharpen=0&amp;resMode=bicub&amp;op_usm=0.5,0.5,0,0&amp;iccEmbed=0&amp;layer=comp&amp;.v=14102662089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680" y="4154571"/>
            <a:ext cx="811472" cy="1010096"/>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0"/>
          <p:cNvPicPr>
            <a:picLocks noChangeAspect="1"/>
          </p:cNvPicPr>
          <p:nvPr/>
        </p:nvPicPr>
        <p:blipFill>
          <a:blip r:embed="rId5"/>
          <a:stretch>
            <a:fillRect/>
          </a:stretch>
        </p:blipFill>
        <p:spPr>
          <a:xfrm>
            <a:off x="4599001" y="1316789"/>
            <a:ext cx="4544999" cy="2695979"/>
          </a:xfrm>
          <a:prstGeom prst="rect">
            <a:avLst/>
          </a:prstGeom>
        </p:spPr>
      </p:pic>
    </p:spTree>
    <p:extLst>
      <p:ext uri="{BB962C8B-B14F-4D97-AF65-F5344CB8AC3E}">
        <p14:creationId xmlns:p14="http://schemas.microsoft.com/office/powerpoint/2010/main" val="294388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Deep Learning – major AI breakthrough</a:t>
            </a:r>
            <a:endParaRPr lang="en-US" sz="3200" dirty="0"/>
          </a:p>
        </p:txBody>
      </p:sp>
      <p:pic>
        <p:nvPicPr>
          <p:cNvPr id="5" name="Picture 4" descr="imagenet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526"/>
            <a:ext cx="3962400" cy="1860550"/>
          </a:xfrm>
          <a:prstGeom prst="rect">
            <a:avLst/>
          </a:prstGeom>
        </p:spPr>
      </p:pic>
      <p:pic>
        <p:nvPicPr>
          <p:cNvPr id="6" name="Picture 5" descr="prototyp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38" y="1416189"/>
            <a:ext cx="2749924" cy="1936337"/>
          </a:xfrm>
          <a:prstGeom prst="rect">
            <a:avLst/>
          </a:prstGeom>
        </p:spPr>
      </p:pic>
      <p:sp>
        <p:nvSpPr>
          <p:cNvPr id="7" name="Line Callout 2 6"/>
          <p:cNvSpPr/>
          <p:nvPr/>
        </p:nvSpPr>
        <p:spPr bwMode="auto">
          <a:xfrm>
            <a:off x="3977556" y="3658850"/>
            <a:ext cx="1212307" cy="544832"/>
          </a:xfrm>
          <a:prstGeom prst="borderCallout2">
            <a:avLst>
              <a:gd name="adj1" fmla="val 18750"/>
              <a:gd name="adj2" fmla="val -8333"/>
              <a:gd name="adj3" fmla="val 17470"/>
              <a:gd name="adj4" fmla="val -107547"/>
              <a:gd name="adj5" fmla="val 116175"/>
              <a:gd name="adj6" fmla="val -190548"/>
            </a:avLst>
          </a:prstGeom>
          <a:solidFill>
            <a:srgbClr val="E3DAC1"/>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Introduction of deep NNs</a:t>
            </a:r>
          </a:p>
        </p:txBody>
      </p:sp>
      <p:pic>
        <p:nvPicPr>
          <p:cNvPr id="9" name="Picture 8" descr="stcnrn-640x36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1147" y="982022"/>
            <a:ext cx="4672853" cy="2664986"/>
          </a:xfrm>
          <a:prstGeom prst="rect">
            <a:avLst/>
          </a:prstGeom>
        </p:spPr>
      </p:pic>
      <p:pic>
        <p:nvPicPr>
          <p:cNvPr id="12" name="Picture 11" descr="imag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288" y="3852801"/>
            <a:ext cx="1722708" cy="1722708"/>
          </a:xfrm>
          <a:prstGeom prst="rect">
            <a:avLst/>
          </a:prstGeom>
        </p:spPr>
      </p:pic>
      <p:pic>
        <p:nvPicPr>
          <p:cNvPr id="13" name="Picture 12" descr="img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9996" y="3852801"/>
            <a:ext cx="1846859" cy="1213460"/>
          </a:xfrm>
          <a:prstGeom prst="rect">
            <a:avLst/>
          </a:prstGeom>
        </p:spPr>
      </p:pic>
      <p:pic>
        <p:nvPicPr>
          <p:cNvPr id="14" name="Picture 13"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7953" y="5066261"/>
            <a:ext cx="1706047" cy="1791739"/>
          </a:xfrm>
          <a:prstGeom prst="rect">
            <a:avLst/>
          </a:prstGeom>
        </p:spPr>
      </p:pic>
      <p:pic>
        <p:nvPicPr>
          <p:cNvPr id="15" name="Picture 14" descr="imag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3843" y="5626635"/>
            <a:ext cx="1874110" cy="1231365"/>
          </a:xfrm>
          <a:prstGeom prst="rect">
            <a:avLst/>
          </a:prstGeom>
        </p:spPr>
      </p:pic>
      <p:pic>
        <p:nvPicPr>
          <p:cNvPr id="16" name="Picture 15" descr="Screen Shot 2016-07-06 at Jul 6  9.59.05 AM.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35" y="5233492"/>
            <a:ext cx="2946630" cy="1638173"/>
          </a:xfrm>
          <a:prstGeom prst="rect">
            <a:avLst/>
          </a:prstGeom>
        </p:spPr>
      </p:pic>
    </p:spTree>
    <p:extLst>
      <p:ext uri="{BB962C8B-B14F-4D97-AF65-F5344CB8AC3E}">
        <p14:creationId xmlns:p14="http://schemas.microsoft.com/office/powerpoint/2010/main" val="1571254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beginning of deep learning in medicine</a:t>
            </a:r>
            <a:endParaRPr lang="en-US" sz="3200" dirty="0"/>
          </a:p>
        </p:txBody>
      </p:sp>
      <p:pic>
        <p:nvPicPr>
          <p:cNvPr id="3" name="Picture 2"/>
          <p:cNvPicPr>
            <a:picLocks noChangeAspect="1"/>
          </p:cNvPicPr>
          <p:nvPr/>
        </p:nvPicPr>
        <p:blipFill>
          <a:blip r:embed="rId3"/>
          <a:stretch>
            <a:fillRect/>
          </a:stretch>
        </p:blipFill>
        <p:spPr>
          <a:xfrm>
            <a:off x="215877" y="1811422"/>
            <a:ext cx="1852198" cy="15706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5" y="1370087"/>
            <a:ext cx="2102614" cy="387861"/>
          </a:xfrm>
          <a:prstGeom prst="rect">
            <a:avLst/>
          </a:prstGeom>
        </p:spPr>
      </p:pic>
      <p:pic>
        <p:nvPicPr>
          <p:cNvPr id="12" name="Picture 11"/>
          <p:cNvPicPr>
            <a:picLocks noChangeAspect="1"/>
          </p:cNvPicPr>
          <p:nvPr/>
        </p:nvPicPr>
        <p:blipFill>
          <a:blip r:embed="rId5"/>
          <a:stretch>
            <a:fillRect/>
          </a:stretch>
        </p:blipFill>
        <p:spPr>
          <a:xfrm>
            <a:off x="6020495" y="4969871"/>
            <a:ext cx="2735006" cy="136750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3533" y="6360833"/>
            <a:ext cx="1454465" cy="34659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1035" y="6337374"/>
            <a:ext cx="1410065" cy="313348"/>
          </a:xfrm>
          <a:prstGeom prst="rect">
            <a:avLst/>
          </a:prstGeom>
        </p:spPr>
      </p:pic>
      <p:pic>
        <p:nvPicPr>
          <p:cNvPr id="18" name="Picture 17"/>
          <p:cNvPicPr>
            <a:picLocks noChangeAspect="1"/>
          </p:cNvPicPr>
          <p:nvPr/>
        </p:nvPicPr>
        <p:blipFill>
          <a:blip r:embed="rId8"/>
          <a:stretch>
            <a:fillRect/>
          </a:stretch>
        </p:blipFill>
        <p:spPr>
          <a:xfrm>
            <a:off x="2549339" y="3017929"/>
            <a:ext cx="2506406" cy="809522"/>
          </a:xfrm>
          <a:prstGeom prst="rect">
            <a:avLst/>
          </a:prstGeom>
        </p:spPr>
      </p:pic>
      <p:pic>
        <p:nvPicPr>
          <p:cNvPr id="1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0029" y="1423723"/>
            <a:ext cx="3886971" cy="292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10"/>
          <a:stretch>
            <a:fillRect/>
          </a:stretch>
        </p:blipFill>
        <p:spPr>
          <a:xfrm>
            <a:off x="102245" y="3643072"/>
            <a:ext cx="3171180" cy="3014578"/>
          </a:xfrm>
          <a:prstGeom prst="rect">
            <a:avLst/>
          </a:prstGeom>
        </p:spPr>
      </p:pic>
    </p:spTree>
    <p:extLst>
      <p:ext uri="{BB962C8B-B14F-4D97-AF65-F5344CB8AC3E}">
        <p14:creationId xmlns:p14="http://schemas.microsoft.com/office/powerpoint/2010/main" val="316014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96" y="3597241"/>
            <a:ext cx="1108716" cy="1366684"/>
          </a:xfrm>
          <a:prstGeom prst="rect">
            <a:avLst/>
          </a:prstGeom>
        </p:spPr>
      </p:pic>
      <p:sp>
        <p:nvSpPr>
          <p:cNvPr id="2" name="Title 1"/>
          <p:cNvSpPr>
            <a:spLocks noGrp="1"/>
          </p:cNvSpPr>
          <p:nvPr>
            <p:ph type="title"/>
          </p:nvPr>
        </p:nvSpPr>
        <p:spPr/>
        <p:txBody>
          <a:bodyPr/>
          <a:lstStyle/>
          <a:p>
            <a:r>
              <a:rPr lang="en-US" sz="3200" dirty="0" smtClean="0">
                <a:solidFill>
                  <a:srgbClr val="800000"/>
                </a:solidFill>
              </a:rPr>
              <a:t>Bet</a:t>
            </a:r>
            <a:r>
              <a:rPr lang="en-US" sz="3200" dirty="0" smtClean="0"/>
              <a:t>: Biomedicine amenable to deep learning</a:t>
            </a:r>
            <a:endParaRPr lang="en-US" sz="3200" dirty="0"/>
          </a:p>
        </p:txBody>
      </p:sp>
      <p:pic>
        <p:nvPicPr>
          <p:cNvPr id="5" name="Picture 4" descr="punishment_god_doctor_patient_1590765.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4" y="1332907"/>
            <a:ext cx="2509488" cy="3514689"/>
          </a:xfrm>
          <a:prstGeom prst="rect">
            <a:avLst/>
          </a:prstGeom>
        </p:spPr>
      </p:pic>
      <p:sp>
        <p:nvSpPr>
          <p:cNvPr id="6" name="Rounded Rectangle 5"/>
          <p:cNvSpPr/>
          <p:nvPr/>
        </p:nvSpPr>
        <p:spPr bwMode="auto">
          <a:xfrm>
            <a:off x="2637991" y="1479812"/>
            <a:ext cx="2731094" cy="3261658"/>
          </a:xfrm>
          <a:prstGeom prst="roundRect">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Arial" charset="0"/>
              </a:rPr>
              <a:t>Current</a:t>
            </a:r>
            <a:r>
              <a:rPr kumimoji="0" lang="en-US" b="0" i="0" u="none" strike="noStrike" cap="none" normalizeH="0" dirty="0" smtClean="0">
                <a:ln>
                  <a:noFill/>
                </a:ln>
                <a:solidFill>
                  <a:schemeClr val="tx1"/>
                </a:solidFill>
                <a:effectLst/>
                <a:latin typeface="Arial" charset="0"/>
              </a:rPr>
              <a:t> medicine:</a:t>
            </a:r>
          </a:p>
          <a:p>
            <a:pPr marL="285750" marR="0" indent="-285750" algn="l" defTabSz="914400" rtl="0" eaLnBrk="1" fontAlgn="base" latinLnBrk="0" hangingPunct="1">
              <a:lnSpc>
                <a:spcPct val="100000"/>
              </a:lnSpc>
              <a:spcBef>
                <a:spcPct val="0"/>
              </a:spcBef>
              <a:spcAft>
                <a:spcPct val="0"/>
              </a:spcAft>
              <a:buClrTx/>
              <a:buSzTx/>
              <a:buFont typeface="Arial"/>
              <a:buChar char="•"/>
              <a:tabLst/>
            </a:pPr>
            <a:r>
              <a:rPr lang="en-US" sz="1600" baseline="0" dirty="0" smtClean="0">
                <a:solidFill>
                  <a:srgbClr val="660066"/>
                </a:solidFill>
              </a:rPr>
              <a:t>With</a:t>
            </a:r>
            <a:r>
              <a:rPr lang="en-US" sz="1600" dirty="0" smtClean="0">
                <a:solidFill>
                  <a:srgbClr val="660066"/>
                </a:solidFill>
              </a:rPr>
              <a:t> nurse help</a:t>
            </a:r>
          </a:p>
          <a:p>
            <a:pPr marL="285750" marR="0" indent="-285750" algn="l" defTabSz="914400" rtl="0" eaLnBrk="1" fontAlgn="base" latinLnBrk="0" hangingPunct="1">
              <a:lnSpc>
                <a:spcPct val="100000"/>
              </a:lnSpc>
              <a:spcBef>
                <a:spcPct val="0"/>
              </a:spcBef>
              <a:spcAft>
                <a:spcPct val="0"/>
              </a:spcAft>
              <a:buClrTx/>
              <a:buSzTx/>
              <a:buFont typeface="Arial"/>
              <a:buChar char="•"/>
              <a:tabLst/>
            </a:pPr>
            <a:r>
              <a:rPr kumimoji="0" lang="en-US" sz="1600" b="0" i="0" u="none" strike="noStrike" cap="none" normalizeH="0" baseline="0" dirty="0" smtClean="0">
                <a:ln>
                  <a:noFill/>
                </a:ln>
                <a:solidFill>
                  <a:schemeClr val="tx1"/>
                </a:solidFill>
                <a:effectLst/>
                <a:latin typeface="Arial" charset="0"/>
              </a:rPr>
              <a:t>Oncology</a:t>
            </a:r>
            <a:r>
              <a:rPr lang="en-US" sz="1600" dirty="0" smtClean="0"/>
              <a:t>, heart, infectious diseases, dermatology, pharmacology, </a:t>
            </a:r>
            <a:r>
              <a:rPr lang="is-IS" sz="1600" dirty="0" smtClean="0"/>
              <a:t>…,</a:t>
            </a:r>
            <a:r>
              <a:rPr lang="en-US" sz="1600" dirty="0" smtClean="0"/>
              <a:t> diagnosis, treatment</a:t>
            </a:r>
          </a:p>
          <a:p>
            <a:pPr marR="0" algn="l" defTabSz="914400" rtl="0" eaLnBrk="1" fontAlgn="base" latinLnBrk="0" hangingPunct="1">
              <a:lnSpc>
                <a:spcPct val="100000"/>
              </a:lnSpc>
              <a:spcBef>
                <a:spcPct val="0"/>
              </a:spcBef>
              <a:spcAft>
                <a:spcPct val="0"/>
              </a:spcAft>
              <a:buClrTx/>
              <a:buSzTx/>
              <a:tabLst/>
            </a:pPr>
            <a:endParaRPr kumimoji="0" lang="en-US" b="0" i="0" u="none" strike="noStrike" cap="none" normalizeH="0" baseline="0" dirty="0" smtClean="0">
              <a:ln>
                <a:noFill/>
              </a:ln>
              <a:solidFill>
                <a:schemeClr val="tx1"/>
              </a:solidFill>
              <a:effectLst/>
              <a:latin typeface="Arial" charset="0"/>
            </a:endParaRPr>
          </a:p>
          <a:p>
            <a:pPr marR="0" algn="l" defTabSz="914400" rtl="0" eaLnBrk="1" fontAlgn="base" latinLnBrk="0" hangingPunct="1">
              <a:lnSpc>
                <a:spcPct val="100000"/>
              </a:lnSpc>
              <a:spcBef>
                <a:spcPct val="0"/>
              </a:spcBef>
              <a:spcAft>
                <a:spcPct val="0"/>
              </a:spcAft>
              <a:buClrTx/>
              <a:buSzTx/>
              <a:tabLst/>
            </a:pPr>
            <a:r>
              <a:rPr lang="en-US" dirty="0" smtClean="0"/>
              <a:t>Benefits:</a:t>
            </a:r>
          </a:p>
          <a:p>
            <a:pPr marL="285750" marR="0" indent="-285750" algn="l" defTabSz="914400" rtl="0" eaLnBrk="1" fontAlgn="base" latinLnBrk="0" hangingPunct="1">
              <a:lnSpc>
                <a:spcPct val="100000"/>
              </a:lnSpc>
              <a:spcBef>
                <a:spcPct val="0"/>
              </a:spcBef>
              <a:spcAft>
                <a:spcPct val="0"/>
              </a:spcAft>
              <a:buClrTx/>
              <a:buSzTx/>
              <a:buFont typeface="Arial"/>
              <a:buChar char="•"/>
              <a:tabLst/>
            </a:pPr>
            <a:r>
              <a:rPr lang="en-US" sz="1600" dirty="0" smtClean="0"/>
              <a:t>Improved outcomes</a:t>
            </a:r>
          </a:p>
          <a:p>
            <a:pPr marL="285750" marR="0" indent="-285750" algn="l" defTabSz="914400" rtl="0" eaLnBrk="1" fontAlgn="base" latinLnBrk="0" hangingPunct="1">
              <a:lnSpc>
                <a:spcPct val="100000"/>
              </a:lnSpc>
              <a:spcBef>
                <a:spcPct val="0"/>
              </a:spcBef>
              <a:spcAft>
                <a:spcPct val="0"/>
              </a:spcAft>
              <a:buClrTx/>
              <a:buSzTx/>
              <a:buFont typeface="Arial"/>
              <a:buChar char="•"/>
              <a:tabLst/>
            </a:pPr>
            <a:r>
              <a:rPr kumimoji="0" lang="en-US" sz="1600" b="0" i="0" u="none" strike="noStrike" cap="none" normalizeH="0" baseline="0" dirty="0" smtClean="0">
                <a:ln>
                  <a:noFill/>
                </a:ln>
                <a:solidFill>
                  <a:schemeClr val="tx1"/>
                </a:solidFill>
                <a:effectLst/>
                <a:latin typeface="Arial" charset="0"/>
              </a:rPr>
              <a:t>Prediction</a:t>
            </a:r>
            <a:r>
              <a:rPr lang="en-US" sz="1600" dirty="0"/>
              <a:t>,</a:t>
            </a:r>
            <a:r>
              <a:rPr kumimoji="0" lang="en-US" sz="1600" b="0" i="0" u="none" strike="noStrike" cap="none" normalizeH="0" dirty="0" smtClean="0">
                <a:ln>
                  <a:noFill/>
                </a:ln>
                <a:solidFill>
                  <a:schemeClr val="tx1"/>
                </a:solidFill>
                <a:effectLst/>
                <a:latin typeface="Arial" charset="0"/>
              </a:rPr>
              <a:t> prevention</a:t>
            </a:r>
          </a:p>
          <a:p>
            <a:pPr marL="285750" marR="0" indent="-285750" algn="l" defTabSz="914400" rtl="0" eaLnBrk="1" fontAlgn="base" latinLnBrk="0" hangingPunct="1">
              <a:lnSpc>
                <a:spcPct val="100000"/>
              </a:lnSpc>
              <a:spcBef>
                <a:spcPct val="0"/>
              </a:spcBef>
              <a:spcAft>
                <a:spcPct val="0"/>
              </a:spcAft>
              <a:buClrTx/>
              <a:buSzTx/>
              <a:buFont typeface="Arial"/>
              <a:buChar char="•"/>
              <a:tabLst/>
            </a:pPr>
            <a:r>
              <a:rPr lang="en-US" sz="1600" baseline="0" dirty="0" smtClean="0"/>
              <a:t>Low cost</a:t>
            </a:r>
            <a:endParaRPr kumimoji="0" lang="en-US" sz="1600" b="0" i="0" u="none" strike="noStrike" cap="none" normalizeH="0" baseline="0" dirty="0" smtClean="0">
              <a:ln>
                <a:noFill/>
              </a:ln>
              <a:solidFill>
                <a:schemeClr val="tx1"/>
              </a:solidFill>
              <a:effectLst/>
              <a:latin typeface="Arial" charset="0"/>
            </a:endParaRPr>
          </a:p>
        </p:txBody>
      </p:sp>
      <p:pic>
        <p:nvPicPr>
          <p:cNvPr id="14" name="Picture 13" descr="Dna-SNP.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299" y="1583821"/>
            <a:ext cx="1578589" cy="1029240"/>
          </a:xfrm>
          <a:prstGeom prst="rect">
            <a:avLst/>
          </a:prstGeom>
        </p:spPr>
      </p:pic>
      <p:pic>
        <p:nvPicPr>
          <p:cNvPr id="15" name="Picture 14" descr="cell_carto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5782" y="1664001"/>
            <a:ext cx="1203418" cy="1036791"/>
          </a:xfrm>
          <a:prstGeom prst="rect">
            <a:avLst/>
          </a:prstGeom>
        </p:spPr>
      </p:pic>
      <p:pic>
        <p:nvPicPr>
          <p:cNvPr id="16" name="Picture 15" descr="hands_holding_two_puzzle_piec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299" y="3278116"/>
            <a:ext cx="1491737" cy="791977"/>
          </a:xfrm>
          <a:prstGeom prst="rect">
            <a:avLst/>
          </a:prstGeom>
        </p:spPr>
      </p:pic>
      <p:cxnSp>
        <p:nvCxnSpPr>
          <p:cNvPr id="20" name="Straight Connector 19"/>
          <p:cNvCxnSpPr>
            <a:stCxn id="14" idx="2"/>
            <a:endCxn id="16" idx="0"/>
          </p:cNvCxnSpPr>
          <p:nvPr/>
        </p:nvCxnSpPr>
        <p:spPr bwMode="auto">
          <a:xfrm flipH="1">
            <a:off x="6232168" y="2613061"/>
            <a:ext cx="43426" cy="665055"/>
          </a:xfrm>
          <a:prstGeom prst="line">
            <a:avLst/>
          </a:prstGeom>
          <a:solidFill>
            <a:schemeClr val="accent1"/>
          </a:solidFill>
          <a:ln w="12700" cap="flat" cmpd="sng" algn="ctr">
            <a:solidFill>
              <a:srgbClr val="008080"/>
            </a:solidFill>
            <a:prstDash val="solid"/>
            <a:round/>
            <a:headEnd type="none" w="med" len="med"/>
            <a:tailEnd type="none" w="med" len="med"/>
          </a:ln>
          <a:effectLst/>
        </p:spPr>
      </p:cxnSp>
      <p:cxnSp>
        <p:nvCxnSpPr>
          <p:cNvPr id="21" name="Straight Connector 20"/>
          <p:cNvCxnSpPr>
            <a:stCxn id="14" idx="3"/>
            <a:endCxn id="15" idx="1"/>
          </p:cNvCxnSpPr>
          <p:nvPr/>
        </p:nvCxnSpPr>
        <p:spPr bwMode="auto">
          <a:xfrm>
            <a:off x="7064888" y="2098441"/>
            <a:ext cx="570894" cy="83956"/>
          </a:xfrm>
          <a:prstGeom prst="line">
            <a:avLst/>
          </a:prstGeom>
          <a:solidFill>
            <a:schemeClr val="accent1"/>
          </a:solidFill>
          <a:ln w="12700" cap="flat" cmpd="sng" algn="ctr">
            <a:solidFill>
              <a:srgbClr val="008080"/>
            </a:solidFill>
            <a:prstDash val="solid"/>
            <a:round/>
            <a:headEnd type="none" w="med" len="med"/>
            <a:tailEnd type="none" w="med" len="med"/>
          </a:ln>
          <a:effectLst/>
        </p:spPr>
      </p:cxnSp>
      <p:cxnSp>
        <p:nvCxnSpPr>
          <p:cNvPr id="24" name="Straight Connector 23"/>
          <p:cNvCxnSpPr>
            <a:stCxn id="14" idx="2"/>
            <a:endCxn id="17" idx="0"/>
          </p:cNvCxnSpPr>
          <p:nvPr/>
        </p:nvCxnSpPr>
        <p:spPr bwMode="auto">
          <a:xfrm>
            <a:off x="6275594" y="2613061"/>
            <a:ext cx="1761260" cy="984180"/>
          </a:xfrm>
          <a:prstGeom prst="line">
            <a:avLst/>
          </a:prstGeom>
          <a:solidFill>
            <a:schemeClr val="accent1"/>
          </a:solidFill>
          <a:ln w="12700" cap="flat" cmpd="sng" algn="ctr">
            <a:solidFill>
              <a:srgbClr val="008080"/>
            </a:solidFill>
            <a:prstDash val="solid"/>
            <a:round/>
            <a:headEnd type="none" w="med" len="med"/>
            <a:tailEnd type="none" w="med" len="med"/>
          </a:ln>
          <a:effectLst/>
        </p:spPr>
      </p:cxnSp>
      <p:cxnSp>
        <p:nvCxnSpPr>
          <p:cNvPr id="27" name="Straight Connector 26"/>
          <p:cNvCxnSpPr>
            <a:stCxn id="15" idx="2"/>
          </p:cNvCxnSpPr>
          <p:nvPr/>
        </p:nvCxnSpPr>
        <p:spPr bwMode="auto">
          <a:xfrm flipH="1">
            <a:off x="8099952" y="2700792"/>
            <a:ext cx="137539" cy="968112"/>
          </a:xfrm>
          <a:prstGeom prst="line">
            <a:avLst/>
          </a:prstGeom>
          <a:solidFill>
            <a:schemeClr val="accent1"/>
          </a:solidFill>
          <a:ln w="12700" cap="flat" cmpd="sng" algn="ctr">
            <a:solidFill>
              <a:srgbClr val="008080"/>
            </a:solidFill>
            <a:prstDash val="solid"/>
            <a:round/>
            <a:headEnd type="none" w="med" len="med"/>
            <a:tailEnd type="none" w="med" len="med"/>
          </a:ln>
          <a:effectLst/>
        </p:spPr>
      </p:cxnSp>
      <p:cxnSp>
        <p:nvCxnSpPr>
          <p:cNvPr id="31" name="Straight Connector 30"/>
          <p:cNvCxnSpPr>
            <a:stCxn id="16" idx="2"/>
            <a:endCxn id="17" idx="1"/>
          </p:cNvCxnSpPr>
          <p:nvPr/>
        </p:nvCxnSpPr>
        <p:spPr bwMode="auto">
          <a:xfrm>
            <a:off x="6232168" y="4070093"/>
            <a:ext cx="1250328" cy="210490"/>
          </a:xfrm>
          <a:prstGeom prst="line">
            <a:avLst/>
          </a:prstGeom>
          <a:solidFill>
            <a:schemeClr val="accent1"/>
          </a:solidFill>
          <a:ln w="12700" cap="flat" cmpd="sng" algn="ctr">
            <a:solidFill>
              <a:srgbClr val="008080"/>
            </a:solidFill>
            <a:prstDash val="solid"/>
            <a:round/>
            <a:headEnd type="none" w="med" len="med"/>
            <a:tailEnd type="none" w="med" len="med"/>
          </a:ln>
          <a:effectLst/>
        </p:spPr>
      </p:cxnSp>
      <p:cxnSp>
        <p:nvCxnSpPr>
          <p:cNvPr id="34" name="Straight Connector 33"/>
          <p:cNvCxnSpPr>
            <a:stCxn id="15" idx="2"/>
            <a:endCxn id="16" idx="3"/>
          </p:cNvCxnSpPr>
          <p:nvPr/>
        </p:nvCxnSpPr>
        <p:spPr bwMode="auto">
          <a:xfrm flipH="1">
            <a:off x="6978036" y="2700792"/>
            <a:ext cx="1259455" cy="973313"/>
          </a:xfrm>
          <a:prstGeom prst="line">
            <a:avLst/>
          </a:prstGeom>
          <a:solidFill>
            <a:schemeClr val="accent1"/>
          </a:solidFill>
          <a:ln w="12700" cap="flat" cmpd="sng" algn="ctr">
            <a:solidFill>
              <a:srgbClr val="008080"/>
            </a:solidFill>
            <a:prstDash val="solid"/>
            <a:round/>
            <a:headEnd type="none" w="med" len="med"/>
            <a:tailEnd type="none" w="med" len="med"/>
          </a:ln>
          <a:effectLst/>
        </p:spPr>
      </p:cxnSp>
      <p:sp>
        <p:nvSpPr>
          <p:cNvPr id="19" name="Rounded Rectangle 18"/>
          <p:cNvSpPr/>
          <p:nvPr/>
        </p:nvSpPr>
        <p:spPr bwMode="auto">
          <a:xfrm>
            <a:off x="1831356" y="5172134"/>
            <a:ext cx="5651140" cy="1525300"/>
          </a:xfrm>
          <a:prstGeom prst="roundRect">
            <a:avLst/>
          </a:prstGeom>
          <a:solidFill>
            <a:schemeClr val="accent1"/>
          </a:solidFill>
          <a:ln w="12700" cap="flat" cmpd="sng" algn="ctr">
            <a:solidFill>
              <a:srgbClr val="008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marR="0" indent="-285750" algn="l" defTabSz="914400" rtl="0" eaLnBrk="1" fontAlgn="base" latinLnBrk="0" hangingPunct="1">
              <a:lnSpc>
                <a:spcPct val="100000"/>
              </a:lnSpc>
              <a:spcBef>
                <a:spcPct val="0"/>
              </a:spcBef>
              <a:spcAft>
                <a:spcPct val="0"/>
              </a:spcAft>
              <a:buClrTx/>
              <a:buSzTx/>
              <a:buFont typeface="Arial" charset="0"/>
              <a:buChar char="•"/>
              <a:tabLst/>
            </a:pPr>
            <a:r>
              <a:rPr lang="en-US" sz="1600" dirty="0" smtClean="0"/>
              <a:t>Personalized health &amp; prevention</a:t>
            </a:r>
          </a:p>
          <a:p>
            <a:pPr marL="285750" marR="0" indent="-285750" algn="l" defTabSz="914400" rtl="0" eaLnBrk="1" fontAlgn="base" latinLnBrk="0" hangingPunct="1">
              <a:lnSpc>
                <a:spcPct val="100000"/>
              </a:lnSpc>
              <a:spcBef>
                <a:spcPct val="0"/>
              </a:spcBef>
              <a:spcAft>
                <a:spcPct val="0"/>
              </a:spcAft>
              <a:buClrTx/>
              <a:buSzTx/>
              <a:buFont typeface="Arial" charset="0"/>
              <a:buChar char="•"/>
              <a:tabLst/>
            </a:pPr>
            <a:endParaRPr lang="en-US" sz="1600" dirty="0"/>
          </a:p>
          <a:p>
            <a:pPr marL="285750" marR="0" indent="-285750" algn="l" defTabSz="914400" rtl="0" eaLnBrk="1" fontAlgn="base" latinLnBrk="0" hangingPunct="1">
              <a:lnSpc>
                <a:spcPct val="100000"/>
              </a:lnSpc>
              <a:spcBef>
                <a:spcPct val="0"/>
              </a:spcBef>
              <a:spcAft>
                <a:spcPct val="0"/>
              </a:spcAft>
              <a:buClrTx/>
              <a:buSzTx/>
              <a:buFont typeface="Arial" charset="0"/>
              <a:buChar char="•"/>
              <a:tabLst/>
            </a:pPr>
            <a:r>
              <a:rPr lang="en-US" sz="1600" dirty="0" smtClean="0"/>
              <a:t>Powerful AI, learning from billions of examples</a:t>
            </a:r>
          </a:p>
          <a:p>
            <a:pPr marL="285750" marR="0" indent="-285750" algn="l" defTabSz="914400" rtl="0" eaLnBrk="1" fontAlgn="base" latinLnBrk="0" hangingPunct="1">
              <a:lnSpc>
                <a:spcPct val="100000"/>
              </a:lnSpc>
              <a:spcBef>
                <a:spcPct val="0"/>
              </a:spcBef>
              <a:spcAft>
                <a:spcPct val="0"/>
              </a:spcAft>
              <a:buClrTx/>
              <a:buSzTx/>
              <a:buFont typeface="Arial" charset="0"/>
              <a:buChar char="•"/>
              <a:tabLst/>
            </a:pPr>
            <a:endParaRPr lang="en-US" sz="1600" dirty="0"/>
          </a:p>
          <a:p>
            <a:pPr marL="285750" marR="0" indent="-285750" algn="l" defTabSz="914400" rtl="0" eaLnBrk="1" fontAlgn="base" latinLnBrk="0" hangingPunct="1">
              <a:lnSpc>
                <a:spcPct val="100000"/>
              </a:lnSpc>
              <a:spcBef>
                <a:spcPct val="0"/>
              </a:spcBef>
              <a:spcAft>
                <a:spcPct val="0"/>
              </a:spcAft>
              <a:buClrTx/>
              <a:buSzTx/>
              <a:buFont typeface="Arial" charset="0"/>
              <a:buChar char="•"/>
              <a:tabLst/>
            </a:pPr>
            <a:r>
              <a:rPr lang="en-US" sz="1600" dirty="0" smtClean="0"/>
              <a:t>New drugs &amp; treatments, gene therapy, CRISPR, </a:t>
            </a:r>
            <a:r>
              <a:rPr lang="is-IS" sz="1600" dirty="0" smtClean="0"/>
              <a:t>…</a:t>
            </a:r>
            <a:endParaRPr lang="en-US" sz="1600" dirty="0" smtClean="0"/>
          </a:p>
          <a:p>
            <a:pPr marR="0" algn="l" defTabSz="914400" rtl="0" eaLnBrk="1" fontAlgn="base" latinLnBrk="0" hangingPunct="1">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charset="0"/>
            </a:endParaRPr>
          </a:p>
          <a:p>
            <a:pPr marR="0" algn="l" defTabSz="914400" rtl="0" eaLnBrk="1" fontAlgn="base" latinLnBrk="0" hangingPunct="1">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0840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00808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00808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36627</TotalTime>
  <Words>2062</Words>
  <Application>Microsoft Macintosh PowerPoint</Application>
  <PresentationFormat>On-screen Show (4:3)</PresentationFormat>
  <Paragraphs>483</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Bradley Hand Bold</vt:lpstr>
      <vt:lpstr>Cambria Math</vt:lpstr>
      <vt:lpstr>Chalkboard</vt:lpstr>
      <vt:lpstr>Wingdings</vt:lpstr>
      <vt:lpstr>Arial</vt:lpstr>
      <vt:lpstr>Default Design</vt:lpstr>
      <vt:lpstr>PowerPoint Presentation</vt:lpstr>
      <vt:lpstr>Why deep learning in biomedicine</vt:lpstr>
      <vt:lpstr>Sequencing Growth</vt:lpstr>
      <vt:lpstr>A Data-Acquisition Technology Explosion Enabled by Inexpensive Sequencing</vt:lpstr>
      <vt:lpstr>Major Data Acquisition Efforts</vt:lpstr>
      <vt:lpstr>How soon will we all be sequenced?</vt:lpstr>
      <vt:lpstr>Deep Learning – major AI breakthrough</vt:lpstr>
      <vt:lpstr>The beginning of deep learning in medicine</vt:lpstr>
      <vt:lpstr>Bet: Biomedicine amenable to deep learning</vt:lpstr>
      <vt:lpstr>OK, but why “deep learning”?</vt:lpstr>
      <vt:lpstr>OK, but why “deep learning”?</vt:lpstr>
      <vt:lpstr>OK, but why “deep learning”?</vt:lpstr>
      <vt:lpstr>What can we compute with a constant-depth circuit?</vt:lpstr>
      <vt:lpstr>Switching Lemma</vt:lpstr>
      <vt:lpstr>Reducing depth by 1</vt:lpstr>
      <vt:lpstr>Reducing depth by 1</vt:lpstr>
      <vt:lpstr>Reducing depth by 1</vt:lpstr>
      <vt:lpstr>Reducing depth by 1</vt:lpstr>
      <vt:lpstr>Final Circuit</vt:lpstr>
      <vt:lpstr>Biggest Obstacle: wide, free data availability</vt:lpstr>
      <vt:lpstr>Some examples to follow</vt:lpstr>
    </vt:vector>
  </TitlesOfParts>
  <Company>c</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root</dc:creator>
  <cp:lastModifiedBy>Serafim Batzoglou</cp:lastModifiedBy>
  <cp:revision>848</cp:revision>
  <cp:lastPrinted>2014-07-12T22:43:07Z</cp:lastPrinted>
  <dcterms:created xsi:type="dcterms:W3CDTF">2004-01-05T20:49:43Z</dcterms:created>
  <dcterms:modified xsi:type="dcterms:W3CDTF">2016-10-03T22:32:12Z</dcterms:modified>
</cp:coreProperties>
</file>